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6858000" type="screen4x3"/>
  <p:notesSz cx="6858000" cy="9144000"/>
  <p:embeddedFontLst>
    <p:embeddedFont>
      <p:font typeface="Georgia" panose="02040502050405020303" pitchFamily="18" charset="0"/>
      <p:regular r:id="rId18"/>
      <p:bold r:id="rId19"/>
      <p:italic r:id="rId20"/>
      <p:boldItalic r:id="rId21"/>
    </p:embeddedFont>
    <p:embeddedFont>
      <p:font typeface="Montserrat" panose="020B0604020202020204" charset="0"/>
      <p:regular r:id="rId22"/>
      <p:bold r:id="rId23"/>
      <p:italic r:id="rId24"/>
      <p:boldItalic r:id="rId25"/>
    </p:embeddedFont>
    <p:embeddedFont>
      <p:font typeface="Oswald" panose="020B0604020202020204" charset="0"/>
      <p:regular r:id="rId26"/>
      <p:bold r:id="rId27"/>
    </p:embeddedFont>
    <p:embeddedFont>
      <p:font typeface="Playfair Display"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63bd0d0812_1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63bd0d0812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Slide:</a:t>
            </a:r>
            <a:endParaRPr/>
          </a:p>
          <a:p>
            <a:pPr marL="0" lvl="0" indent="0" algn="l" rtl="0">
              <a:spcBef>
                <a:spcPts val="0"/>
              </a:spcBef>
              <a:spcAft>
                <a:spcPts val="0"/>
              </a:spcAft>
              <a:buNone/>
            </a:pPr>
            <a:endParaRPr/>
          </a:p>
          <a:p>
            <a:pPr marL="0" lvl="0" indent="0" algn="l" rtl="0">
              <a:spcBef>
                <a:spcPts val="0"/>
              </a:spcBef>
              <a:spcAft>
                <a:spcPts val="0"/>
              </a:spcAft>
              <a:buNone/>
            </a:pPr>
            <a:r>
              <a:rPr lang="en"/>
              <a:t>Hi and thank you for attending this presentation on Celebrity Location Identification for Paparazzi. The authors of this presentation are John, Alyssa, and Derek and we are all Data Science graduate students at UC Berkeley. Today, </a:t>
            </a:r>
            <a:r>
              <a:rPr lang="en" b="1"/>
              <a:t>we are speaking to C-Level employees of Paparazzi Agencies. </a:t>
            </a:r>
            <a:r>
              <a:rPr lang="en"/>
              <a:t>We will introduce some problems faced in the paparazzi industry and explain how data science can be applied to resolve these issues.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2eeeeb9be_1_1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2eeeeb9b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000"/>
              <a:t>DEREK Slide:</a:t>
            </a:r>
            <a:endParaRPr sz="1000"/>
          </a:p>
          <a:p>
            <a:pPr marL="0" lvl="0" indent="0" algn="l" rtl="0">
              <a:lnSpc>
                <a:spcPct val="115000"/>
              </a:lnSpc>
              <a:spcBef>
                <a:spcPts val="0"/>
              </a:spcBef>
              <a:spcAft>
                <a:spcPts val="0"/>
              </a:spcAft>
              <a:buClr>
                <a:schemeClr val="dk2"/>
              </a:buClr>
              <a:buSzPts val="1100"/>
              <a:buFont typeface="Arial"/>
              <a:buNone/>
            </a:pPr>
            <a:endParaRPr sz="1000"/>
          </a:p>
          <a:p>
            <a:pPr marL="457200" lvl="0" indent="-292100" algn="l" rtl="0">
              <a:lnSpc>
                <a:spcPct val="115000"/>
              </a:lnSpc>
              <a:spcBef>
                <a:spcPts val="0"/>
              </a:spcBef>
              <a:spcAft>
                <a:spcPts val="0"/>
              </a:spcAft>
              <a:buSzPts val="1000"/>
              <a:buChar char="-"/>
            </a:pPr>
            <a:r>
              <a:rPr lang="en" sz="1000"/>
              <a:t>We propose running a 3 month trial with the model to assess the benefits of it. </a:t>
            </a:r>
            <a:endParaRPr sz="1000"/>
          </a:p>
          <a:p>
            <a:pPr marL="457200" lvl="0" indent="-292100" algn="l" rtl="0">
              <a:lnSpc>
                <a:spcPct val="115000"/>
              </a:lnSpc>
              <a:spcBef>
                <a:spcPts val="0"/>
              </a:spcBef>
              <a:spcAft>
                <a:spcPts val="0"/>
              </a:spcAft>
              <a:buSzPts val="1000"/>
              <a:buChar char="-"/>
            </a:pPr>
            <a:r>
              <a:rPr lang="en" sz="1000"/>
              <a:t>A/B Testing by deploying half the paparazzi to the locations the model recommends, while the other half of the paparazzi continuing using the existing strategies to determine where to go.</a:t>
            </a:r>
            <a:endParaRPr sz="1000"/>
          </a:p>
          <a:p>
            <a:pPr marL="457200" lvl="0" indent="-292100" algn="l" rtl="0">
              <a:lnSpc>
                <a:spcPct val="115000"/>
              </a:lnSpc>
              <a:spcBef>
                <a:spcPts val="0"/>
              </a:spcBef>
              <a:spcAft>
                <a:spcPts val="0"/>
              </a:spcAft>
              <a:buSzPts val="1000"/>
              <a:buChar char="-"/>
            </a:pPr>
            <a:r>
              <a:rPr lang="en" sz="1000"/>
              <a:t>Compare the number of photos and revenue obtained per day between the 2 groups</a:t>
            </a:r>
            <a:endParaRPr sz="1000"/>
          </a:p>
          <a:p>
            <a:pPr marL="457200" lvl="0" indent="-292100" algn="l" rtl="0">
              <a:lnSpc>
                <a:spcPct val="115000"/>
              </a:lnSpc>
              <a:spcBef>
                <a:spcPts val="0"/>
              </a:spcBef>
              <a:spcAft>
                <a:spcPts val="0"/>
              </a:spcAft>
              <a:buSzPts val="1000"/>
              <a:buChar char="-"/>
            </a:pPr>
            <a:r>
              <a:rPr lang="en" sz="1000"/>
              <a:t>this could be our standard of proof that the model works and we would recommend want to see  the model on a daily basis to deploy paparazzi.</a:t>
            </a:r>
            <a:endParaRPr sz="1000"/>
          </a:p>
          <a:p>
            <a:pPr marL="457200" lvl="0" indent="-292100" algn="l" rtl="0">
              <a:lnSpc>
                <a:spcPct val="115000"/>
              </a:lnSpc>
              <a:spcBef>
                <a:spcPts val="0"/>
              </a:spcBef>
              <a:spcAft>
                <a:spcPts val="0"/>
              </a:spcAft>
              <a:buClr>
                <a:srgbClr val="0000FF"/>
              </a:buClr>
              <a:buSzPts val="1000"/>
              <a:buChar char="-"/>
            </a:pPr>
            <a:r>
              <a:rPr lang="en" sz="1000">
                <a:solidFill>
                  <a:srgbClr val="0000FF"/>
                </a:solidFill>
              </a:rPr>
              <a:t>Being able to compare the results with and without the model will help to avoid any bias in the decision making process</a:t>
            </a:r>
            <a:endParaRPr sz="1000">
              <a:solidFill>
                <a:srgbClr val="0000FF"/>
              </a:solidFill>
            </a:endParaRPr>
          </a:p>
          <a:p>
            <a:pPr marL="457200" lvl="0" indent="-292100" algn="l" rtl="0">
              <a:lnSpc>
                <a:spcPct val="115000"/>
              </a:lnSpc>
              <a:spcBef>
                <a:spcPts val="0"/>
              </a:spcBef>
              <a:spcAft>
                <a:spcPts val="0"/>
              </a:spcAft>
              <a:buClr>
                <a:srgbClr val="0000FF"/>
              </a:buClr>
              <a:buSzPts val="1000"/>
              <a:buChar char="-"/>
            </a:pPr>
            <a:r>
              <a:rPr lang="en" sz="1000">
                <a:solidFill>
                  <a:srgbClr val="0000FF"/>
                </a:solidFill>
              </a:rPr>
              <a:t>It would be easy to want to stay with the status quo and not implement anything new, but if the model enables paparazzi to obtain more photos, this would result in increased profits for the company.</a:t>
            </a:r>
            <a:endParaRPr sz="1000">
              <a:solidFill>
                <a:srgbClr val="0000FF"/>
              </a:solidFill>
            </a:endParaRPr>
          </a:p>
          <a:p>
            <a:pPr marL="457200" lvl="0" indent="-292100" algn="l" rtl="0">
              <a:lnSpc>
                <a:spcPct val="115000"/>
              </a:lnSpc>
              <a:spcBef>
                <a:spcPts val="0"/>
              </a:spcBef>
              <a:spcAft>
                <a:spcPts val="0"/>
              </a:spcAft>
              <a:buClr>
                <a:srgbClr val="0000FF"/>
              </a:buClr>
              <a:buSzPts val="1000"/>
              <a:buChar char="-"/>
            </a:pPr>
            <a:r>
              <a:rPr lang="en" sz="1000">
                <a:solidFill>
                  <a:srgbClr val="0000FF"/>
                </a:solidFill>
              </a:rPr>
              <a:t>It could be easy to think that in hindsight it is easy to know where and when celebrities will be in certain locations, but we do know that it is difficult to predict what humans will do and when. We believe that using a wide variety and a significant volume of data to predict celebrities’ whereabouts will be much more accurate.</a:t>
            </a:r>
            <a:endParaRPr sz="1000">
              <a:solidFill>
                <a:srgbClr val="0000FF"/>
              </a:solidFill>
            </a:endParaRPr>
          </a:p>
          <a:p>
            <a:pPr marL="0" lvl="0" indent="0" algn="l" rtl="0">
              <a:lnSpc>
                <a:spcPct val="115000"/>
              </a:lnSpc>
              <a:spcBef>
                <a:spcPts val="0"/>
              </a:spcBef>
              <a:spcAft>
                <a:spcPts val="0"/>
              </a:spcAft>
              <a:buNone/>
            </a:pPr>
            <a:endParaRPr sz="1000">
              <a:solidFill>
                <a:srgbClr val="0000FF"/>
              </a:solidFill>
            </a:endParaRPr>
          </a:p>
          <a:p>
            <a:pPr marL="0" lvl="0" indent="0" algn="l" rtl="0">
              <a:lnSpc>
                <a:spcPct val="115000"/>
              </a:lnSpc>
              <a:spcBef>
                <a:spcPts val="0"/>
              </a:spcBef>
              <a:spcAft>
                <a:spcPts val="0"/>
              </a:spcAft>
              <a:buNone/>
            </a:pP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4a4f58ab3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4a4f58ab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ALYSSA Slide: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The strategies and model we have proposed will help paparazzi organizations operate more effectively and efficiently. </a:t>
            </a:r>
            <a:endParaRPr/>
          </a:p>
          <a:p>
            <a:pPr marL="457200" lvl="0" indent="-317500" algn="l" rtl="0">
              <a:spcBef>
                <a:spcPts val="0"/>
              </a:spcBef>
              <a:spcAft>
                <a:spcPts val="0"/>
              </a:spcAft>
              <a:buSzPts val="1400"/>
              <a:buChar char="-"/>
            </a:pPr>
            <a:r>
              <a:rPr lang="en"/>
              <a:t>By more accurately deploying paparazzi, they will spend less time driving and waiting around in search of celebrities.</a:t>
            </a:r>
            <a:endParaRPr/>
          </a:p>
          <a:p>
            <a:pPr marL="457200" lvl="0" indent="-317500" algn="l" rtl="0">
              <a:spcBef>
                <a:spcPts val="0"/>
              </a:spcBef>
              <a:spcAft>
                <a:spcPts val="0"/>
              </a:spcAft>
              <a:buSzPts val="1400"/>
              <a:buChar char="-"/>
            </a:pPr>
            <a:r>
              <a:rPr lang="en"/>
              <a:t>This can lead to reduced costs as well as an increase in job satisfaction and performance which leads to job retention. </a:t>
            </a:r>
            <a:endParaRPr/>
          </a:p>
          <a:p>
            <a:pPr marL="457200" lvl="0" indent="-317500" algn="l" rtl="0">
              <a:spcBef>
                <a:spcPts val="0"/>
              </a:spcBef>
              <a:spcAft>
                <a:spcPts val="0"/>
              </a:spcAft>
              <a:buSzPts val="1400"/>
              <a:buChar char="-"/>
            </a:pPr>
            <a:r>
              <a:rPr lang="en"/>
              <a:t>Additionally by delivering better content, there will be more customers choosing your agency compared to others. </a:t>
            </a:r>
            <a:endParaRPr/>
          </a:p>
          <a:p>
            <a:pPr marL="457200" lvl="0" indent="-317500" algn="l" rtl="0">
              <a:spcBef>
                <a:spcPts val="0"/>
              </a:spcBef>
              <a:spcAft>
                <a:spcPts val="0"/>
              </a:spcAft>
              <a:buSzPts val="1400"/>
              <a:buChar char="-"/>
            </a:pPr>
            <a:r>
              <a:rPr lang="en"/>
              <a:t>Increasing efficiency will allow paparazzi to capture more photos allowing agencies to diversify their photos. This in turn, increases the pool of consumers. Diversification also mitigates risks from certain celebrities or sectors becoming less popular such as when presidential elections are over and candidates are not as interesting or relevant. </a:t>
            </a:r>
            <a:endParaRPr/>
          </a:p>
          <a:p>
            <a:pPr marL="457200" lvl="0" indent="-317500" algn="l" rtl="0">
              <a:spcBef>
                <a:spcPts val="0"/>
              </a:spcBef>
              <a:spcAft>
                <a:spcPts val="0"/>
              </a:spcAft>
              <a:buSzPts val="1400"/>
              <a:buChar char="-"/>
            </a:pPr>
            <a:r>
              <a:rPr lang="en"/>
              <a:t>In the end, data science methods can increase paparazzi effectiveness and efficiency ultimately leading to increased revenue and profits.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4a4f58ab3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4a4f58ab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ALYSSA Slide: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While data science methods can help paparazzi locate celebrities, there are also some challenges with this as celebrities can change their behavior to avoid paparazzi. </a:t>
            </a:r>
            <a:endParaRPr/>
          </a:p>
          <a:p>
            <a:pPr marL="457200" lvl="0" indent="-317500" algn="l" rtl="0">
              <a:spcBef>
                <a:spcPts val="0"/>
              </a:spcBef>
              <a:spcAft>
                <a:spcPts val="0"/>
              </a:spcAft>
              <a:buSzPts val="1400"/>
              <a:buChar char="-"/>
            </a:pPr>
            <a:r>
              <a:rPr lang="en"/>
              <a:t>This challenge creates difficulty for static models that do not change. However, by using dynamic modeling that reacts to changing data, the model can be re-calibrated and paparazzi should be able to utilize these data science methods again. </a:t>
            </a:r>
            <a:endParaRPr/>
          </a:p>
          <a:p>
            <a:pPr marL="914400" lvl="1" indent="-317500" algn="l" rtl="0">
              <a:spcBef>
                <a:spcPts val="0"/>
              </a:spcBef>
              <a:spcAft>
                <a:spcPts val="0"/>
              </a:spcAft>
              <a:buSzPts val="1400"/>
              <a:buChar char="-"/>
            </a:pPr>
            <a:r>
              <a:rPr lang="en"/>
              <a:t>Additionally, by keeping these models and methods private, and only used within the agency, it would be hard for celebrities to know which locations to avoid. </a:t>
            </a:r>
            <a:endParaRPr/>
          </a:p>
          <a:p>
            <a:pPr marL="914400" lvl="1" indent="-317500" algn="l" rtl="0">
              <a:spcBef>
                <a:spcPts val="0"/>
              </a:spcBef>
              <a:spcAft>
                <a:spcPts val="0"/>
              </a:spcAft>
              <a:buSzPts val="1400"/>
              <a:buChar char="-"/>
            </a:pPr>
            <a:r>
              <a:rPr lang="en"/>
              <a:t>Additionally, keeping these models private prevents the public from gaining access to figure out how to stalk celebrities, which could lead to ethical issues.</a:t>
            </a:r>
            <a:endParaRPr/>
          </a:p>
          <a:p>
            <a:pPr marL="457200" lvl="0" indent="-317500" algn="l" rtl="0">
              <a:spcBef>
                <a:spcPts val="0"/>
              </a:spcBef>
              <a:spcAft>
                <a:spcPts val="0"/>
              </a:spcAft>
              <a:buSzPts val="1400"/>
              <a:buChar char="-"/>
            </a:pPr>
            <a:r>
              <a:rPr lang="en"/>
              <a:t>With the proposed model, there is the potential for an Ecological Fallacy where one celebrity can appear more valuable than they truly are because one celebrity in the same group is very valuable. By using a variety of data in our model, this issue can be avoided. </a:t>
            </a:r>
            <a:r>
              <a:rPr lang="en">
                <a:solidFill>
                  <a:schemeClr val="dk2"/>
                </a:solidFill>
              </a:rPr>
              <a:t> </a:t>
            </a:r>
            <a:endParaRPr>
              <a:solidFill>
                <a:schemeClr val="dk2"/>
              </a:solidFill>
            </a:endParaRPr>
          </a:p>
          <a:p>
            <a:pPr marL="457200" lvl="0" indent="-317500" algn="l" rtl="0">
              <a:spcBef>
                <a:spcPts val="0"/>
              </a:spcBef>
              <a:spcAft>
                <a:spcPts val="0"/>
              </a:spcAft>
              <a:buSzPts val="1400"/>
              <a:buChar char="-"/>
            </a:pPr>
            <a:r>
              <a:rPr lang="en"/>
              <a:t>There is also the challenge of ethics. Unethical behavior can be avoided by establishing boundaries within the agency. These boundaries can be developed by studying past failures such as the Gawker Map which was a public website where people shared sensitive celebrity information leading to legal actions against the company.</a:t>
            </a:r>
            <a:endParaRPr/>
          </a:p>
          <a:p>
            <a:pPr marL="457200" lvl="0" indent="-317500" algn="l" rtl="0">
              <a:spcBef>
                <a:spcPts val="0"/>
              </a:spcBef>
              <a:spcAft>
                <a:spcPts val="0"/>
              </a:spcAft>
              <a:buSzPts val="1400"/>
              <a:buChar char="-"/>
            </a:pPr>
            <a:r>
              <a:rPr lang="en"/>
              <a:t>Additionally, as previously mentioned our model can be more accurate with less data, leading to the protection of celebrity location data.</a:t>
            </a:r>
            <a:endParaRPr/>
          </a:p>
          <a:p>
            <a:pPr marL="457200" lvl="0" indent="-317500" algn="l" rtl="0">
              <a:spcBef>
                <a:spcPts val="0"/>
              </a:spcBef>
              <a:spcAft>
                <a:spcPts val="0"/>
              </a:spcAft>
              <a:buSzPts val="1400"/>
              <a:buChar char="-"/>
            </a:pPr>
            <a:r>
              <a:rPr lang="en"/>
              <a:t>Even though there are some challenges, we believe that the model will be very effective and useful for your company.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2eeeeb9be_1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2eeeeb9be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DEREK SLIDE:</a:t>
            </a:r>
            <a:endParaRPr/>
          </a:p>
          <a:p>
            <a:pPr marL="0" lvl="0" indent="0" algn="l" rtl="0">
              <a:spcBef>
                <a:spcPts val="0"/>
              </a:spcBef>
              <a:spcAft>
                <a:spcPts val="0"/>
              </a:spcAft>
              <a:buNone/>
            </a:pPr>
            <a:endParaRPr/>
          </a:p>
          <a:p>
            <a:pPr marL="0" lvl="0" indent="0" algn="l" rtl="0">
              <a:spcBef>
                <a:spcPts val="0"/>
              </a:spcBef>
              <a:spcAft>
                <a:spcPts val="0"/>
              </a:spcAft>
              <a:buNone/>
            </a:pPr>
            <a:r>
              <a:rPr lang="en"/>
              <a:t>We believe that data science can help paparazzi solve the core business problem of where paparazzi should be to most efficiently capture celebrity photos. The benefits will apply to paparazzi agencies, paparazzi, and consumers.</a:t>
            </a:r>
            <a:endParaRPr/>
          </a:p>
          <a:p>
            <a:pPr marL="0" lvl="0" indent="0" algn="l" rtl="0">
              <a:spcBef>
                <a:spcPts val="0"/>
              </a:spcBef>
              <a:spcAft>
                <a:spcPts val="0"/>
              </a:spcAft>
              <a:buNone/>
            </a:pPr>
            <a:endParaRPr/>
          </a:p>
          <a:p>
            <a:pPr marL="0" lvl="0" indent="0" algn="l" rtl="0">
              <a:spcBef>
                <a:spcPts val="0"/>
              </a:spcBef>
              <a:spcAft>
                <a:spcPts val="0"/>
              </a:spcAft>
              <a:buNone/>
            </a:pPr>
            <a:r>
              <a:rPr lang="en"/>
              <a:t>Collecting a wide variety and volume of both quantitative and qualitative data that is readily available, enables us to have great inputs into the model.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Based on previous research, we plan on continuing on branching out from this analysis. We can expand on previous research in building our model, which can increase paparazzi effectiveness and efficiency leading to increased revenue and profits for the company.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There are many technical challenges to overcome but we have developed a strong strategy of how to approach the problem and are confident that our methods will work.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Will </a:t>
            </a:r>
            <a:r>
              <a:rPr lang="en" b="1" u="sng"/>
              <a:t>YOU</a:t>
            </a:r>
            <a:r>
              <a:rPr lang="en"/>
              <a:t> help disrupt the entertainment industry?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4b9ba8e8a_4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4b9ba8e8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Any questions? Thanks for listening.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4aa8d4f5b_2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4aa8d4f5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3bd0d0812_13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3bd0d0812_13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Slide:</a:t>
            </a:r>
            <a:endParaRPr/>
          </a:p>
          <a:p>
            <a:pPr marL="0" lvl="0" indent="0" algn="l" rtl="0">
              <a:spcBef>
                <a:spcPts val="0"/>
              </a:spcBef>
              <a:spcAft>
                <a:spcPts val="0"/>
              </a:spcAft>
              <a:buNone/>
            </a:pPr>
            <a:endParaRPr/>
          </a:p>
          <a:p>
            <a:pPr marL="0" lvl="0" indent="0" algn="l" rtl="0">
              <a:spcBef>
                <a:spcPts val="0"/>
              </a:spcBef>
              <a:spcAft>
                <a:spcPts val="0"/>
              </a:spcAft>
              <a:buNone/>
            </a:pPr>
            <a:r>
              <a:rPr lang="en"/>
              <a:t>Paparazzi (the plural form of paparazzo) are photographers who capture photos of celebrities for publications. They spend time, strategically, waiting for celebrities, lining up the perfect shot, and fending off hordes of other paparazzi  get the best picture. Then they can sell the pictures to magazines.</a:t>
            </a:r>
            <a:endParaRPr i="1">
              <a:solidFill>
                <a:srgbClr val="FF0000"/>
              </a:solidFill>
              <a:highlight>
                <a:srgbClr val="FFFF00"/>
              </a:highlight>
            </a:endParaRPr>
          </a:p>
          <a:p>
            <a:pPr marL="0" lvl="0" indent="0" algn="l" rtl="0">
              <a:spcBef>
                <a:spcPts val="0"/>
              </a:spcBef>
              <a:spcAft>
                <a:spcPts val="0"/>
              </a:spcAft>
              <a:buNone/>
            </a:pPr>
            <a:endParaRPr/>
          </a:p>
          <a:p>
            <a:pPr marL="0" lvl="0" indent="0" algn="l" rtl="0">
              <a:spcBef>
                <a:spcPts val="0"/>
              </a:spcBef>
              <a:spcAft>
                <a:spcPts val="0"/>
              </a:spcAft>
              <a:buNone/>
            </a:pPr>
            <a:r>
              <a:rPr lang="en"/>
              <a:t>Paparazzi operate in the domain of the entertainment industry. Their photos are helpful when used to illustrate current pop culture events such as who won a grammy award or what drugs did a washed-up celebrity get caught with (this time)? </a:t>
            </a:r>
            <a:endParaRPr/>
          </a:p>
          <a:p>
            <a:pPr marL="0" lvl="0" indent="0" algn="l" rtl="0">
              <a:spcBef>
                <a:spcPts val="0"/>
              </a:spcBef>
              <a:spcAft>
                <a:spcPts val="0"/>
              </a:spcAft>
              <a:buNone/>
            </a:pPr>
            <a:endParaRPr/>
          </a:p>
          <a:p>
            <a:pPr marL="0" lvl="0" indent="0" algn="l" rtl="0">
              <a:spcBef>
                <a:spcPts val="0"/>
              </a:spcBef>
              <a:spcAft>
                <a:spcPts val="0"/>
              </a:spcAft>
              <a:buNone/>
            </a:pPr>
            <a:r>
              <a:rPr lang="en"/>
              <a:t>Some paparazzi organizations who will benefit from this information include the infamous TMZ. These organizations employ paparazzi to gather images of celebrities and sell them to news agencies. Some organizations also have their own news media outlet and distribute these photographs themselves to everyday consumers of gossip magazines, for example.</a:t>
            </a:r>
            <a:endParaRPr/>
          </a:p>
          <a:p>
            <a:pPr marL="0" lvl="0" indent="0" algn="l" rtl="0">
              <a:spcBef>
                <a:spcPts val="0"/>
              </a:spcBef>
              <a:spcAft>
                <a:spcPts val="0"/>
              </a:spcAft>
              <a:buNone/>
            </a:pPr>
            <a:endParaRPr/>
          </a:p>
          <a:p>
            <a:pPr marL="0" lvl="0" indent="0" algn="l" rtl="0">
              <a:spcBef>
                <a:spcPts val="0"/>
              </a:spcBef>
              <a:spcAft>
                <a:spcPts val="0"/>
              </a:spcAft>
              <a:buNone/>
            </a:pPr>
            <a:r>
              <a:rPr lang="en"/>
              <a:t>The stakeholders involved include:</a:t>
            </a:r>
            <a:endParaRPr/>
          </a:p>
          <a:p>
            <a:pPr marL="0" lvl="0" indent="457200" algn="l" rtl="0">
              <a:spcBef>
                <a:spcPts val="0"/>
              </a:spcBef>
              <a:spcAft>
                <a:spcPts val="0"/>
              </a:spcAft>
              <a:buNone/>
            </a:pPr>
            <a:r>
              <a:rPr lang="en"/>
              <a:t>1) Those high-level decision makers of paparazzi agencies who will decide whether or not to employ these strategies</a:t>
            </a:r>
            <a:endParaRPr/>
          </a:p>
          <a:p>
            <a:pPr marL="0" lvl="0" indent="457200" algn="l" rtl="0">
              <a:spcBef>
                <a:spcPts val="0"/>
              </a:spcBef>
              <a:spcAft>
                <a:spcPts val="0"/>
              </a:spcAft>
              <a:buNone/>
            </a:pPr>
            <a:r>
              <a:rPr lang="en"/>
              <a:t>2) The paparazzi themselves who will be impacted by the business decisions. They are also apart of the qualitative research to help improve the data science strategies.</a:t>
            </a:r>
            <a:endParaRPr/>
          </a:p>
          <a:p>
            <a:pPr marL="0" lvl="0" indent="457200" algn="l" rtl="0">
              <a:spcBef>
                <a:spcPts val="0"/>
              </a:spcBef>
              <a:spcAft>
                <a:spcPts val="0"/>
              </a:spcAft>
              <a:buNone/>
            </a:pPr>
            <a:r>
              <a:rPr lang="en"/>
              <a:t>3) News agencies or consumers who will benefit from more valuable content and a lower cost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2cd6e0cce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62cd6e0cc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Slide:</a:t>
            </a:r>
            <a:endParaRPr/>
          </a:p>
          <a:p>
            <a:pPr marL="0" lvl="0" indent="0" algn="l" rtl="0">
              <a:spcBef>
                <a:spcPts val="0"/>
              </a:spcBef>
              <a:spcAft>
                <a:spcPts val="0"/>
              </a:spcAft>
              <a:buNone/>
            </a:pPr>
            <a:endParaRPr/>
          </a:p>
          <a:p>
            <a:pPr marL="0" lvl="0" indent="0" algn="l" rtl="0">
              <a:spcBef>
                <a:spcPts val="0"/>
              </a:spcBef>
              <a:spcAft>
                <a:spcPts val="0"/>
              </a:spcAft>
              <a:buNone/>
            </a:pPr>
            <a:r>
              <a:rPr lang="en"/>
              <a:t>After the Great Recession and rise of Online Media, there was a decrease in value and an increase in demand for celebrity photographs. The decrease in value comes from improvements in technology allowing everyday citizens to capture their own photos to sell. Also, the rise of social media such as instagram flooded the society with free photos. The increase in demand is also a side effect of social media where websites try to lure consumers to their page with more and more photographs. </a:t>
            </a:r>
            <a:endParaRPr/>
          </a:p>
          <a:p>
            <a:pPr marL="0" lvl="0" indent="0" algn="l" rtl="0">
              <a:spcBef>
                <a:spcPts val="0"/>
              </a:spcBef>
              <a:spcAft>
                <a:spcPts val="0"/>
              </a:spcAft>
              <a:buNone/>
            </a:pPr>
            <a:r>
              <a:rPr lang="en"/>
              <a:t>While freelance photographers dominated once before, there has been a shift to multi-national agencies who have own team of paparazzi and own brand of entertainment news and online blogs. </a:t>
            </a:r>
            <a:endParaRPr/>
          </a:p>
          <a:p>
            <a:pPr marL="0" lvl="0" indent="0" algn="l" rtl="0">
              <a:spcBef>
                <a:spcPts val="0"/>
              </a:spcBef>
              <a:spcAft>
                <a:spcPts val="0"/>
              </a:spcAft>
              <a:buNone/>
            </a:pPr>
            <a:endParaRPr/>
          </a:p>
          <a:p>
            <a:pPr marL="0" lvl="0" indent="0" algn="l" rtl="0">
              <a:spcBef>
                <a:spcPts val="0"/>
              </a:spcBef>
              <a:spcAft>
                <a:spcPts val="0"/>
              </a:spcAft>
              <a:buNone/>
            </a:pPr>
            <a:r>
              <a:rPr lang="en"/>
              <a:t>With increased competition, lower returns of photographs, and centralization of photographers, data science can help give an edge to paparazzi organizations.</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4a3026588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4a302658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Slide:</a:t>
            </a:r>
            <a:endParaRPr/>
          </a:p>
          <a:p>
            <a:pPr marL="0" lvl="0" indent="0" algn="l" rtl="0">
              <a:spcBef>
                <a:spcPts val="0"/>
              </a:spcBef>
              <a:spcAft>
                <a:spcPts val="0"/>
              </a:spcAft>
              <a:buNone/>
            </a:pPr>
            <a:endParaRPr/>
          </a:p>
          <a:p>
            <a:pPr marL="0" lvl="0" indent="0" algn="l" rtl="0">
              <a:spcBef>
                <a:spcPts val="0"/>
              </a:spcBef>
              <a:spcAft>
                <a:spcPts val="0"/>
              </a:spcAft>
              <a:buNone/>
            </a:pPr>
            <a:r>
              <a:rPr lang="en"/>
              <a:t>The core business problem the paparazzi face is to most efficiently utilize their time to capture valuable photos.</a:t>
            </a:r>
            <a:endParaRPr/>
          </a:p>
          <a:p>
            <a:pPr marL="0" lvl="0" indent="0" algn="l" rtl="0">
              <a:spcBef>
                <a:spcPts val="0"/>
              </a:spcBef>
              <a:spcAft>
                <a:spcPts val="0"/>
              </a:spcAft>
              <a:buNone/>
            </a:pPr>
            <a:endParaRPr/>
          </a:p>
          <a:p>
            <a:pPr marL="0" lvl="0" indent="0" algn="l" rtl="0">
              <a:spcBef>
                <a:spcPts val="0"/>
              </a:spcBef>
              <a:spcAft>
                <a:spcPts val="0"/>
              </a:spcAft>
              <a:buNone/>
            </a:pPr>
            <a:r>
              <a:rPr lang="en"/>
              <a:t>This problem is separated into the time and content value aspects:</a:t>
            </a:r>
            <a:endParaRPr/>
          </a:p>
          <a:p>
            <a:pPr marL="0" lvl="0" indent="0" algn="l" rtl="0">
              <a:spcBef>
                <a:spcPts val="0"/>
              </a:spcBef>
              <a:spcAft>
                <a:spcPts val="0"/>
              </a:spcAft>
              <a:buNone/>
            </a:pPr>
            <a:endParaRPr/>
          </a:p>
          <a:p>
            <a:pPr marL="0" lvl="0" indent="0" algn="l" rtl="0">
              <a:spcBef>
                <a:spcPts val="0"/>
              </a:spcBef>
              <a:spcAft>
                <a:spcPts val="0"/>
              </a:spcAft>
              <a:buNone/>
            </a:pPr>
            <a:r>
              <a:rPr lang="en"/>
              <a:t>A paparazzi’s time is important. Each idling minute waiting at or traveling to a wrong location delays an entertainment company from publishing another “hot” article. Additionally, the paparazzi are competing with each other and everyday citizens to deliver celebrity photos. If someone else captures these photos before your paparazzi does, the value of your photos drop. If your blog does not post an article with these images first, your blog may not trend on the next google search.  All of which leads to less dollars going to your pockets. Therefore, we must consider “Where should the paparazzi be and at what time?”</a:t>
            </a:r>
            <a:endParaRPr/>
          </a:p>
          <a:p>
            <a:pPr marL="0" lvl="0" indent="0" algn="l" rtl="0">
              <a:spcBef>
                <a:spcPts val="0"/>
              </a:spcBef>
              <a:spcAft>
                <a:spcPts val="0"/>
              </a:spcAft>
              <a:buNone/>
            </a:pPr>
            <a:endParaRPr/>
          </a:p>
          <a:p>
            <a:pPr marL="0" lvl="0" indent="0" algn="l" rtl="0">
              <a:spcBef>
                <a:spcPts val="0"/>
              </a:spcBef>
              <a:spcAft>
                <a:spcPts val="0"/>
              </a:spcAft>
              <a:buNone/>
            </a:pPr>
            <a:r>
              <a:rPr lang="en"/>
              <a:t>The content value is important as well. One must also determine what consumers are most interested in. Is it worth it to follow a boring celebrity drinking coffee so your content is unique from less competition? Or is it better to follow an “A-List” celebrity for the chance that they might do something crazy? We need to determine all relevant variables that can help prioritize which celebrity the paparazzi should follow to answer the question “How to include photo values into celebrity location models?”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4a4f58ab3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4a4f58ab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Slide:</a:t>
            </a:r>
            <a:endParaRPr/>
          </a:p>
          <a:p>
            <a:pPr marL="0" lvl="0" indent="0" algn="l" rtl="0">
              <a:spcBef>
                <a:spcPts val="0"/>
              </a:spcBef>
              <a:spcAft>
                <a:spcPts val="0"/>
              </a:spcAft>
              <a:buNone/>
            </a:pPr>
            <a:endParaRPr/>
          </a:p>
          <a:p>
            <a:pPr marL="0" lvl="0" indent="0" algn="l" rtl="0">
              <a:spcBef>
                <a:spcPts val="0"/>
              </a:spcBef>
              <a:spcAft>
                <a:spcPts val="0"/>
              </a:spcAft>
              <a:buNone/>
            </a:pPr>
            <a:r>
              <a:rPr lang="en"/>
              <a:t>To help solve the business problem, we believe that data science technology can help. The benefits include reduced costs and increased revenue.  However, the C-level decision makers must also agree. </a:t>
            </a:r>
            <a:endParaRPr/>
          </a:p>
          <a:p>
            <a:pPr marL="0" lvl="0" indent="0" algn="l" rtl="0">
              <a:spcBef>
                <a:spcPts val="0"/>
              </a:spcBef>
              <a:spcAft>
                <a:spcPts val="0"/>
              </a:spcAft>
              <a:buNone/>
            </a:pPr>
            <a:endParaRPr/>
          </a:p>
          <a:p>
            <a:pPr marL="0" lvl="0" indent="0" algn="l" rtl="0">
              <a:spcBef>
                <a:spcPts val="0"/>
              </a:spcBef>
              <a:spcAft>
                <a:spcPts val="0"/>
              </a:spcAft>
              <a:buNone/>
            </a:pPr>
            <a:r>
              <a:rPr lang="en"/>
              <a:t>The following slides outline several data collection and data analysis methods so that the decision to employ data science strategies for paparazzi deployment will become more clear.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4b9ba8e8a_2_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4b9ba8e8a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000"/>
              <a:t>Alyssa Slide:</a:t>
            </a:r>
            <a:endParaRPr sz="1000"/>
          </a:p>
          <a:p>
            <a:pPr marL="0" lvl="0" indent="0" algn="l" rtl="0">
              <a:lnSpc>
                <a:spcPct val="115000"/>
              </a:lnSpc>
              <a:spcBef>
                <a:spcPts val="0"/>
              </a:spcBef>
              <a:spcAft>
                <a:spcPts val="0"/>
              </a:spcAft>
              <a:buClr>
                <a:schemeClr val="dk2"/>
              </a:buClr>
              <a:buSzPts val="1100"/>
              <a:buFont typeface="Arial"/>
              <a:buNone/>
            </a:pPr>
            <a:endParaRPr sz="1000"/>
          </a:p>
          <a:p>
            <a:pPr marL="457200" lvl="0" indent="-292100" algn="l" rtl="0">
              <a:lnSpc>
                <a:spcPct val="115000"/>
              </a:lnSpc>
              <a:spcBef>
                <a:spcPts val="0"/>
              </a:spcBef>
              <a:spcAft>
                <a:spcPts val="0"/>
              </a:spcAft>
              <a:buSzPts val="1000"/>
              <a:buChar char="-"/>
            </a:pPr>
            <a:r>
              <a:rPr lang="en" sz="1000"/>
              <a:t>We will collect a variety of quantitative data in order to determine how to more efficiently utilize and deploy paparazzi.</a:t>
            </a:r>
            <a:endParaRPr sz="1000"/>
          </a:p>
          <a:p>
            <a:pPr marL="457200" lvl="0" indent="-292100" algn="l" rtl="0">
              <a:lnSpc>
                <a:spcPct val="115000"/>
              </a:lnSpc>
              <a:spcBef>
                <a:spcPts val="0"/>
              </a:spcBef>
              <a:spcAft>
                <a:spcPts val="0"/>
              </a:spcAft>
              <a:buSzPts val="1000"/>
              <a:buChar char="-"/>
            </a:pPr>
            <a:r>
              <a:rPr lang="en" sz="1000"/>
              <a:t>We will look at paparazzi photo history from the individual first-party database of the company we are working with and also web scrape to find past photos from other companies. </a:t>
            </a:r>
            <a:endParaRPr sz="1000"/>
          </a:p>
          <a:p>
            <a:pPr marL="457200" lvl="0" indent="-292100" algn="l" rtl="0">
              <a:lnSpc>
                <a:spcPct val="115000"/>
              </a:lnSpc>
              <a:spcBef>
                <a:spcPts val="0"/>
              </a:spcBef>
              <a:spcAft>
                <a:spcPts val="0"/>
              </a:spcAft>
              <a:buSzPts val="1000"/>
              <a:buChar char="-"/>
            </a:pPr>
            <a:r>
              <a:rPr lang="en" sz="1000"/>
              <a:t>We will also collect a variety of location data from various sources:</a:t>
            </a:r>
            <a:endParaRPr sz="1000"/>
          </a:p>
          <a:p>
            <a:pPr marL="914400" lvl="1" indent="-292100" algn="l" rtl="0">
              <a:lnSpc>
                <a:spcPct val="115000"/>
              </a:lnSpc>
              <a:spcBef>
                <a:spcPts val="0"/>
              </a:spcBef>
              <a:spcAft>
                <a:spcPts val="0"/>
              </a:spcAft>
              <a:buSzPts val="1000"/>
              <a:buChar char="-"/>
            </a:pPr>
            <a:r>
              <a:rPr lang="en" sz="1000"/>
              <a:t>Instagram, in order to see at what locations celebrities have posted photos in the past</a:t>
            </a:r>
            <a:endParaRPr sz="1000"/>
          </a:p>
          <a:p>
            <a:pPr marL="914400" lvl="1" indent="-292100" algn="l" rtl="0">
              <a:lnSpc>
                <a:spcPct val="115000"/>
              </a:lnSpc>
              <a:spcBef>
                <a:spcPts val="0"/>
              </a:spcBef>
              <a:spcAft>
                <a:spcPts val="0"/>
              </a:spcAft>
              <a:buSzPts val="1000"/>
              <a:buChar char="-"/>
            </a:pPr>
            <a:r>
              <a:rPr lang="en" sz="1000"/>
              <a:t>We will also collect data from twitter and use natural language processing to look at tweets to understand locations that celebrities frequent.</a:t>
            </a:r>
            <a:endParaRPr sz="1000"/>
          </a:p>
          <a:p>
            <a:pPr marL="914400" lvl="1" indent="-292100" algn="l" rtl="0">
              <a:lnSpc>
                <a:spcPct val="115000"/>
              </a:lnSpc>
              <a:spcBef>
                <a:spcPts val="0"/>
              </a:spcBef>
              <a:spcAft>
                <a:spcPts val="0"/>
              </a:spcAft>
              <a:buSzPts val="1000"/>
              <a:buChar char="-"/>
            </a:pPr>
            <a:r>
              <a:rPr lang="en" sz="1000"/>
              <a:t>Websites to see where celebrities are filming or where they have shows and concerts</a:t>
            </a:r>
            <a:endParaRPr sz="1000"/>
          </a:p>
          <a:p>
            <a:pPr marL="457200" lvl="0" indent="-292100" algn="l" rtl="0">
              <a:lnSpc>
                <a:spcPct val="115000"/>
              </a:lnSpc>
              <a:spcBef>
                <a:spcPts val="0"/>
              </a:spcBef>
              <a:spcAft>
                <a:spcPts val="0"/>
              </a:spcAft>
              <a:buSzPts val="1000"/>
              <a:buChar char="-"/>
            </a:pPr>
            <a:r>
              <a:rPr lang="en" sz="1000"/>
              <a:t>The past photo data and location data will allow us to:</a:t>
            </a:r>
            <a:endParaRPr sz="1000"/>
          </a:p>
          <a:p>
            <a:pPr marL="914400" lvl="1" indent="-292100" algn="l" rtl="0">
              <a:lnSpc>
                <a:spcPct val="115000"/>
              </a:lnSpc>
              <a:spcBef>
                <a:spcPts val="0"/>
              </a:spcBef>
              <a:spcAft>
                <a:spcPts val="0"/>
              </a:spcAft>
              <a:buSzPts val="1000"/>
              <a:buChar char="-"/>
            </a:pPr>
            <a:r>
              <a:rPr lang="en" sz="1000"/>
              <a:t>Look for trends in locations, time of day, day of the week</a:t>
            </a:r>
            <a:endParaRPr sz="1000"/>
          </a:p>
          <a:p>
            <a:pPr marL="914400" lvl="1" indent="-292100" algn="l" rtl="0">
              <a:lnSpc>
                <a:spcPct val="115000"/>
              </a:lnSpc>
              <a:spcBef>
                <a:spcPts val="0"/>
              </a:spcBef>
              <a:spcAft>
                <a:spcPts val="0"/>
              </a:spcAft>
              <a:buSzPts val="1000"/>
              <a:buChar char="-"/>
            </a:pPr>
            <a:r>
              <a:rPr lang="en" sz="1000"/>
              <a:t>Understand the popularity and unpopularity of each celebrity by looking at the value of each photo.</a:t>
            </a:r>
            <a:endParaRPr sz="1000"/>
          </a:p>
          <a:p>
            <a:pPr marL="457200" lvl="0" indent="-292100" algn="l" rtl="0">
              <a:lnSpc>
                <a:spcPct val="115000"/>
              </a:lnSpc>
              <a:spcBef>
                <a:spcPts val="0"/>
              </a:spcBef>
              <a:spcAft>
                <a:spcPts val="0"/>
              </a:spcAft>
              <a:buSzPts val="1000"/>
              <a:buChar char="-"/>
            </a:pPr>
            <a:r>
              <a:rPr lang="en" sz="1000"/>
              <a:t>We will be careful to avoid selection bias in our data collection - so we will not only look at past popular photos that have earned a lot of money, but also unpopular photos, that did not earn a lot of money.</a:t>
            </a:r>
            <a:endParaRPr sz="1000"/>
          </a:p>
          <a:p>
            <a:pPr marL="914400" lvl="1" indent="-292100" algn="l" rtl="0">
              <a:lnSpc>
                <a:spcPct val="115000"/>
              </a:lnSpc>
              <a:spcBef>
                <a:spcPts val="0"/>
              </a:spcBef>
              <a:spcAft>
                <a:spcPts val="0"/>
              </a:spcAft>
              <a:buSzPts val="1000"/>
              <a:buChar char="-"/>
            </a:pPr>
            <a:r>
              <a:rPr lang="en" sz="1000"/>
              <a:t>As well as consider the more popular celebrities, but also the less popular celebrities.</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62eeeeb9be_1_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62eeeeb9b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000"/>
              <a:t>Alyssa Slide:</a:t>
            </a:r>
            <a:endParaRPr sz="1000"/>
          </a:p>
          <a:p>
            <a:pPr marL="0" lvl="0" indent="0" algn="l" rtl="0">
              <a:lnSpc>
                <a:spcPct val="115000"/>
              </a:lnSpc>
              <a:spcBef>
                <a:spcPts val="0"/>
              </a:spcBef>
              <a:spcAft>
                <a:spcPts val="0"/>
              </a:spcAft>
              <a:buClr>
                <a:schemeClr val="dk2"/>
              </a:buClr>
              <a:buSzPts val="1100"/>
              <a:buFont typeface="Arial"/>
              <a:buNone/>
            </a:pPr>
            <a:endParaRPr sz="1000"/>
          </a:p>
          <a:p>
            <a:pPr marL="457200" lvl="0" indent="-292100" algn="l" rtl="0">
              <a:lnSpc>
                <a:spcPct val="115000"/>
              </a:lnSpc>
              <a:spcBef>
                <a:spcPts val="0"/>
              </a:spcBef>
              <a:spcAft>
                <a:spcPts val="0"/>
              </a:spcAft>
              <a:buSzPts val="1000"/>
              <a:buChar char="-"/>
            </a:pPr>
            <a:r>
              <a:rPr lang="en" sz="1000"/>
              <a:t>In addition to collecting quantitative data, we will collect qualitative data by interviewing paparazzi </a:t>
            </a:r>
            <a:endParaRPr sz="1000"/>
          </a:p>
          <a:p>
            <a:pPr marL="457200" lvl="0" indent="-292100" algn="l" rtl="0">
              <a:lnSpc>
                <a:spcPct val="115000"/>
              </a:lnSpc>
              <a:spcBef>
                <a:spcPts val="0"/>
              </a:spcBef>
              <a:spcAft>
                <a:spcPts val="0"/>
              </a:spcAft>
              <a:buSzPts val="1000"/>
              <a:buChar char="-"/>
            </a:pPr>
            <a:r>
              <a:rPr lang="en" sz="1000"/>
              <a:t>We will interview paparazzi to understand how they currently operate and ask about their past experiences.</a:t>
            </a:r>
            <a:endParaRPr sz="1000"/>
          </a:p>
          <a:p>
            <a:pPr marL="457200" lvl="0" indent="-292100" algn="l" rtl="0">
              <a:lnSpc>
                <a:spcPct val="115000"/>
              </a:lnSpc>
              <a:spcBef>
                <a:spcPts val="0"/>
              </a:spcBef>
              <a:spcAft>
                <a:spcPts val="0"/>
              </a:spcAft>
              <a:buClr>
                <a:srgbClr val="0000FF"/>
              </a:buClr>
              <a:buSzPts val="1000"/>
              <a:buChar char="-"/>
            </a:pPr>
            <a:r>
              <a:rPr lang="en" sz="1000">
                <a:solidFill>
                  <a:srgbClr val="0000FF"/>
                </a:solidFill>
              </a:rPr>
              <a:t>We will interview a sufficient number of paparazzi at the company to ensure we have a sufficient sample size and number of data points</a:t>
            </a:r>
            <a:endParaRPr sz="1000">
              <a:solidFill>
                <a:srgbClr val="0000FF"/>
              </a:solidFill>
            </a:endParaRPr>
          </a:p>
          <a:p>
            <a:pPr marL="457200" lvl="0" indent="-292100" algn="l" rtl="0">
              <a:lnSpc>
                <a:spcPct val="115000"/>
              </a:lnSpc>
              <a:spcBef>
                <a:spcPts val="0"/>
              </a:spcBef>
              <a:spcAft>
                <a:spcPts val="0"/>
              </a:spcAft>
              <a:buClr>
                <a:srgbClr val="0000FF"/>
              </a:buClr>
              <a:buSzPts val="1000"/>
              <a:buChar char="-"/>
            </a:pPr>
            <a:r>
              <a:rPr lang="en" sz="1000">
                <a:solidFill>
                  <a:srgbClr val="0000FF"/>
                </a:solidFill>
              </a:rPr>
              <a:t>Additionally, in the interviews with the paparazzi we will avoid any bias by considering how we frame our questions in order to ensure we do not lead the paparazzi to answer in a certain way.</a:t>
            </a:r>
            <a:endParaRPr sz="1000">
              <a:solidFill>
                <a:srgbClr val="0000FF"/>
              </a:solidFill>
            </a:endParaRPr>
          </a:p>
          <a:p>
            <a:pPr marL="457200" lvl="0" indent="-292100" algn="l" rtl="0">
              <a:lnSpc>
                <a:spcPct val="115000"/>
              </a:lnSpc>
              <a:spcBef>
                <a:spcPts val="0"/>
              </a:spcBef>
              <a:spcAft>
                <a:spcPts val="0"/>
              </a:spcAft>
              <a:buClr>
                <a:srgbClr val="0000FF"/>
              </a:buClr>
              <a:buSzPts val="1000"/>
              <a:buChar char="-"/>
            </a:pPr>
            <a:r>
              <a:rPr lang="en" sz="1000">
                <a:solidFill>
                  <a:srgbClr val="0000FF"/>
                </a:solidFill>
              </a:rPr>
              <a:t>When the paparazzi share their experiences in the interviews, we will be conscious of fallacies, specifically the Misleading Vividness Fallacy. Their stories about their experiences could really resonate with us, but we will ensure that we use the data and information from the interviews to make a decision about the best way to implement a solution to efficiently manage paparazzi.</a:t>
            </a:r>
            <a:endParaRPr sz="1000">
              <a:solidFill>
                <a:srgbClr val="0000FF"/>
              </a:solidFill>
            </a:endParaRPr>
          </a:p>
          <a:p>
            <a:pPr marL="457200" lvl="0" indent="-292100" algn="l" rtl="0">
              <a:lnSpc>
                <a:spcPct val="115000"/>
              </a:lnSpc>
              <a:spcBef>
                <a:spcPts val="0"/>
              </a:spcBef>
              <a:spcAft>
                <a:spcPts val="0"/>
              </a:spcAft>
              <a:buClr>
                <a:srgbClr val="0000FF"/>
              </a:buClr>
              <a:buSzPts val="1000"/>
              <a:buChar char="-"/>
            </a:pPr>
            <a:r>
              <a:rPr lang="en" sz="1000">
                <a:solidFill>
                  <a:srgbClr val="0000FF"/>
                </a:solidFill>
              </a:rPr>
              <a:t>Interviewing the paparazzi will help us consider things that we didn’t know and couldn’t have gathered from other quantitative data.</a:t>
            </a:r>
            <a:endParaRPr sz="1000">
              <a:solidFill>
                <a:srgbClr val="0000FF"/>
              </a:solidFill>
            </a:endParaRPr>
          </a:p>
          <a:p>
            <a:pPr marL="457200" lvl="0" indent="-292100" algn="l" rtl="0">
              <a:lnSpc>
                <a:spcPct val="115000"/>
              </a:lnSpc>
              <a:spcBef>
                <a:spcPts val="0"/>
              </a:spcBef>
              <a:spcAft>
                <a:spcPts val="0"/>
              </a:spcAft>
              <a:buClr>
                <a:srgbClr val="0000FF"/>
              </a:buClr>
              <a:buSzPts val="1000"/>
              <a:buChar char="-"/>
            </a:pPr>
            <a:r>
              <a:rPr lang="en" sz="1000">
                <a:solidFill>
                  <a:srgbClr val="0000FF"/>
                </a:solidFill>
              </a:rPr>
              <a:t>The data we gain from these interviews will drive how we build and assign the variables in our models.</a:t>
            </a:r>
            <a:endParaRPr sz="1000">
              <a:solidFill>
                <a:srgbClr val="0000FF"/>
              </a:solidFill>
            </a:endParaRPr>
          </a:p>
          <a:p>
            <a:pPr marL="457200" lvl="0" indent="-292100" algn="l" rtl="0">
              <a:lnSpc>
                <a:spcPct val="115000"/>
              </a:lnSpc>
              <a:spcBef>
                <a:spcPts val="0"/>
              </a:spcBef>
              <a:spcAft>
                <a:spcPts val="0"/>
              </a:spcAft>
              <a:buClr>
                <a:srgbClr val="0000FF"/>
              </a:buClr>
              <a:buSzPts val="1000"/>
              <a:buChar char="-"/>
            </a:pPr>
            <a:r>
              <a:rPr lang="en" sz="1000">
                <a:solidFill>
                  <a:srgbClr val="0000FF"/>
                </a:solidFill>
              </a:rPr>
              <a:t>Collecting both quantitative and qualitative data, as well as data about successful and unsuccessful things, will allow us to incorporate a wide VARIETY of both structured and unstructured data into our solution.</a:t>
            </a: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4b9ba8e8a_1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4b9ba8e8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 sz="1000"/>
              <a:t>Derek Slide:</a:t>
            </a:r>
            <a:endParaRPr sz="1000"/>
          </a:p>
          <a:p>
            <a:pPr marL="0" lvl="0" indent="0" algn="l" rtl="0">
              <a:lnSpc>
                <a:spcPct val="100000"/>
              </a:lnSpc>
              <a:spcBef>
                <a:spcPts val="0"/>
              </a:spcBef>
              <a:spcAft>
                <a:spcPts val="0"/>
              </a:spcAft>
              <a:buClr>
                <a:schemeClr val="dk2"/>
              </a:buClr>
              <a:buSzPts val="1100"/>
              <a:buFont typeface="Arial"/>
              <a:buNone/>
            </a:pPr>
            <a:endParaRPr sz="1000"/>
          </a:p>
          <a:p>
            <a:pPr marL="457200" lvl="0" indent="-292100" algn="l" rtl="0">
              <a:lnSpc>
                <a:spcPct val="100000"/>
              </a:lnSpc>
              <a:spcBef>
                <a:spcPts val="0"/>
              </a:spcBef>
              <a:spcAft>
                <a:spcPts val="0"/>
              </a:spcAft>
              <a:buClr>
                <a:srgbClr val="000000"/>
              </a:buClr>
              <a:buSzPts val="1000"/>
              <a:buFont typeface="Arial"/>
              <a:buChar char="●"/>
            </a:pPr>
            <a:r>
              <a:rPr lang="en" sz="1000"/>
              <a:t>Our plan is to use a multi-pronged approach to</a:t>
            </a:r>
            <a:br>
              <a:rPr lang="en" sz="1000"/>
            </a:br>
            <a:r>
              <a:rPr lang="en" sz="1000"/>
              <a:t> generating our models.</a:t>
            </a:r>
            <a:endParaRPr sz="1000"/>
          </a:p>
          <a:p>
            <a:pPr marL="457200" lvl="0" indent="-292100" algn="l" rtl="0">
              <a:lnSpc>
                <a:spcPct val="100000"/>
              </a:lnSpc>
              <a:spcBef>
                <a:spcPts val="0"/>
              </a:spcBef>
              <a:spcAft>
                <a:spcPts val="0"/>
              </a:spcAft>
              <a:buClr>
                <a:schemeClr val="dk2"/>
              </a:buClr>
              <a:buSzPts val="1000"/>
              <a:buFont typeface="Playfair Display"/>
              <a:buChar char="●"/>
            </a:pPr>
            <a:endParaRPr sz="1000"/>
          </a:p>
          <a:p>
            <a:pPr marL="0" lvl="0" indent="0" algn="l" rtl="0">
              <a:lnSpc>
                <a:spcPct val="100000"/>
              </a:lnSpc>
              <a:spcBef>
                <a:spcPts val="0"/>
              </a:spcBef>
              <a:spcAft>
                <a:spcPts val="0"/>
              </a:spcAft>
              <a:buClr>
                <a:schemeClr val="dk2"/>
              </a:buClr>
              <a:buSzPts val="1100"/>
              <a:buFont typeface="Arial"/>
              <a:buNone/>
            </a:pPr>
            <a:r>
              <a:rPr lang="en" sz="1000"/>
              <a:t>Previous research into the identification of someone’s location has been conducted using a two pronged approach using a technique known as a Hidden Markov Model and a form of K-mean clustering.</a:t>
            </a:r>
            <a:endParaRPr sz="1000"/>
          </a:p>
          <a:p>
            <a:pPr marL="0" lvl="0" indent="0" algn="l" rtl="0">
              <a:lnSpc>
                <a:spcPct val="100000"/>
              </a:lnSpc>
              <a:spcBef>
                <a:spcPts val="0"/>
              </a:spcBef>
              <a:spcAft>
                <a:spcPts val="0"/>
              </a:spcAft>
              <a:buClr>
                <a:schemeClr val="dk2"/>
              </a:buClr>
              <a:buSzPts val="1100"/>
              <a:buFont typeface="Arial"/>
              <a:buNone/>
            </a:pPr>
            <a:endParaRPr sz="1000"/>
          </a:p>
          <a:p>
            <a:pPr marL="0" lvl="0" indent="0" algn="l" rtl="0">
              <a:lnSpc>
                <a:spcPct val="100000"/>
              </a:lnSpc>
              <a:spcBef>
                <a:spcPts val="0"/>
              </a:spcBef>
              <a:spcAft>
                <a:spcPts val="0"/>
              </a:spcAft>
              <a:buClr>
                <a:schemeClr val="dk2"/>
              </a:buClr>
              <a:buSzPts val="1100"/>
              <a:buFont typeface="Arial"/>
              <a:buNone/>
            </a:pPr>
            <a:r>
              <a:rPr lang="en" sz="1000"/>
              <a:t> K-means clustering algorithm</a:t>
            </a:r>
            <a:endParaRPr sz="1000"/>
          </a:p>
          <a:p>
            <a:pPr marL="1371600" lvl="2" indent="-292100" algn="l" rtl="0">
              <a:lnSpc>
                <a:spcPct val="100000"/>
              </a:lnSpc>
              <a:spcBef>
                <a:spcPts val="0"/>
              </a:spcBef>
              <a:spcAft>
                <a:spcPts val="0"/>
              </a:spcAft>
              <a:buClr>
                <a:srgbClr val="000000"/>
              </a:buClr>
              <a:buSzPts val="1000"/>
              <a:buFont typeface="Arial"/>
              <a:buChar char="■"/>
            </a:pPr>
            <a:r>
              <a:rPr lang="en" sz="1000"/>
              <a:t>Group different types of locations based on their innate characteristics such as type of establishment, neighborhood, number of previous visits, etc.</a:t>
            </a:r>
            <a:endParaRPr sz="1000"/>
          </a:p>
          <a:p>
            <a:pPr marL="914400" lvl="1" indent="-292100" algn="l" rtl="0">
              <a:lnSpc>
                <a:spcPct val="100000"/>
              </a:lnSpc>
              <a:spcBef>
                <a:spcPts val="0"/>
              </a:spcBef>
              <a:spcAft>
                <a:spcPts val="0"/>
              </a:spcAft>
              <a:buClr>
                <a:srgbClr val="000000"/>
              </a:buClr>
              <a:buSzPts val="1000"/>
              <a:buFont typeface="Arial"/>
              <a:buChar char="○"/>
            </a:pPr>
            <a:r>
              <a:rPr lang="en" sz="1000"/>
              <a:t>Hidden Markov Model</a:t>
            </a:r>
            <a:endParaRPr sz="1000"/>
          </a:p>
          <a:p>
            <a:pPr marL="1371600" lvl="2" indent="-292100" algn="l" rtl="0">
              <a:lnSpc>
                <a:spcPct val="100000"/>
              </a:lnSpc>
              <a:spcBef>
                <a:spcPts val="0"/>
              </a:spcBef>
              <a:spcAft>
                <a:spcPts val="0"/>
              </a:spcAft>
              <a:buClr>
                <a:srgbClr val="000000"/>
              </a:buClr>
              <a:buSzPts val="1000"/>
              <a:buFont typeface="Playfair Display"/>
              <a:buChar char="■"/>
            </a:pPr>
            <a:r>
              <a:rPr lang="en" sz="1000"/>
              <a:t>Model of where celebrity is at a given time, as it allows us to project the spatio-temporal positions of celebrities.This is a statistical technique that allows us examine observable events (where a celeb is), as well as unobserved events (different times and other variables). </a:t>
            </a:r>
            <a:endParaRPr sz="1000"/>
          </a:p>
          <a:p>
            <a:pPr marL="1371600" lvl="0" indent="0" algn="l" rtl="0">
              <a:lnSpc>
                <a:spcPct val="100000"/>
              </a:lnSpc>
              <a:spcBef>
                <a:spcPts val="0"/>
              </a:spcBef>
              <a:spcAft>
                <a:spcPts val="0"/>
              </a:spcAft>
              <a:buNone/>
            </a:pPr>
            <a:endParaRPr sz="1000"/>
          </a:p>
          <a:p>
            <a:pPr marL="0" lvl="0" indent="0" algn="l" rtl="0">
              <a:lnSpc>
                <a:spcPct val="100000"/>
              </a:lnSpc>
              <a:spcBef>
                <a:spcPts val="0"/>
              </a:spcBef>
              <a:spcAft>
                <a:spcPts val="0"/>
              </a:spcAft>
              <a:buClr>
                <a:schemeClr val="dk2"/>
              </a:buClr>
              <a:buSzPts val="1100"/>
              <a:buFont typeface="Arial"/>
              <a:buNone/>
            </a:pPr>
            <a:r>
              <a:rPr lang="en" sz="1000"/>
              <a:t>We will also implement a method known as named Sub-Trajectory Synthesis, which was developed by researchers at Microsoft Asia. This is a location prediction method that</a:t>
            </a:r>
            <a:endParaRPr sz="1000"/>
          </a:p>
          <a:p>
            <a:pPr marL="0" lvl="0" indent="0" algn="l" rtl="0">
              <a:lnSpc>
                <a:spcPct val="100000"/>
              </a:lnSpc>
              <a:spcBef>
                <a:spcPts val="0"/>
              </a:spcBef>
              <a:spcAft>
                <a:spcPts val="0"/>
              </a:spcAft>
              <a:buClr>
                <a:schemeClr val="dk2"/>
              </a:buClr>
              <a:buSzPts val="1100"/>
              <a:buFont typeface="Arial"/>
              <a:buNone/>
            </a:pPr>
            <a:endParaRPr sz="1000"/>
          </a:p>
          <a:p>
            <a:pPr marL="1371600" lvl="2" indent="-292100" algn="l" rtl="0">
              <a:lnSpc>
                <a:spcPct val="100000"/>
              </a:lnSpc>
              <a:spcBef>
                <a:spcPts val="0"/>
              </a:spcBef>
              <a:spcAft>
                <a:spcPts val="0"/>
              </a:spcAft>
              <a:buClr>
                <a:srgbClr val="000000"/>
              </a:buClr>
              <a:buSzPts val="1000"/>
              <a:buFont typeface="Playfair Display"/>
              <a:buChar char="■"/>
            </a:pPr>
            <a:r>
              <a:rPr lang="en" sz="1000">
                <a:latin typeface="Playfair Display"/>
                <a:ea typeface="Playfair Display"/>
                <a:cs typeface="Playfair Display"/>
                <a:sym typeface="Playfair Display"/>
              </a:rPr>
              <a:t>Converts historical location trends into “synthesized location trajectories” and will allow us to consider various patterns of movement as well as maintain the privacy of our data, in case of a company data leak, as it uses fewer location points than a traditional data model and is operationally better</a:t>
            </a:r>
            <a:endParaRPr sz="1000"/>
          </a:p>
          <a:p>
            <a:pPr marL="0" lvl="0" indent="0" algn="l" rtl="0">
              <a:lnSpc>
                <a:spcPct val="100000"/>
              </a:lnSpc>
              <a:spcBef>
                <a:spcPts val="0"/>
              </a:spcBef>
              <a:spcAft>
                <a:spcPts val="0"/>
              </a:spcAft>
              <a:buClr>
                <a:schemeClr val="dk2"/>
              </a:buClr>
              <a:buSzPts val="1100"/>
              <a:buFont typeface="Arial"/>
              <a:buNone/>
            </a:pPr>
            <a:r>
              <a:rPr lang="en" sz="1000"/>
              <a:t>This allows an algorithm to identify many more location trajectory options, which allows to examine many more potential location probabilities. </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4b9ba8e8a_1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4b9ba8e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Derek Slide:</a:t>
            </a:r>
            <a:endParaRPr/>
          </a:p>
          <a:p>
            <a:pPr marL="0" lvl="0" indent="0" algn="l" rtl="0">
              <a:spcBef>
                <a:spcPts val="0"/>
              </a:spcBef>
              <a:spcAft>
                <a:spcPts val="0"/>
              </a:spcAft>
              <a:buNone/>
            </a:pPr>
            <a:endParaRPr b="1"/>
          </a:p>
          <a:p>
            <a:pPr marL="0" lvl="0" indent="0" algn="l" rtl="0">
              <a:lnSpc>
                <a:spcPct val="115000"/>
              </a:lnSpc>
              <a:spcBef>
                <a:spcPts val="0"/>
              </a:spcBef>
              <a:spcAft>
                <a:spcPts val="0"/>
              </a:spcAft>
              <a:buClr>
                <a:schemeClr val="dk2"/>
              </a:buClr>
              <a:buSzPts val="1100"/>
              <a:buFont typeface="Arial"/>
              <a:buNone/>
            </a:pPr>
            <a:r>
              <a:rPr lang="en" sz="1000">
                <a:highlight>
                  <a:schemeClr val="lt1"/>
                </a:highlight>
              </a:rPr>
              <a:t>We’d plan to build a model to predict the locations that celebrities are more likely to be located at as well as where we should go to best maximize our celebrity value.</a:t>
            </a:r>
            <a:endParaRPr sz="1000">
              <a:highlight>
                <a:schemeClr val="lt1"/>
              </a:highlight>
            </a:endParaRPr>
          </a:p>
          <a:p>
            <a:pPr marL="0" lvl="0" indent="0" algn="l" rtl="0">
              <a:lnSpc>
                <a:spcPct val="115000"/>
              </a:lnSpc>
              <a:spcBef>
                <a:spcPts val="1600"/>
              </a:spcBef>
              <a:spcAft>
                <a:spcPts val="0"/>
              </a:spcAft>
              <a:buClr>
                <a:schemeClr val="dk2"/>
              </a:buClr>
              <a:buSzPts val="1100"/>
              <a:buFont typeface="Arial"/>
              <a:buNone/>
            </a:pPr>
            <a:r>
              <a:rPr lang="en" sz="1000">
                <a:highlight>
                  <a:schemeClr val="lt1"/>
                </a:highlight>
              </a:rPr>
              <a:t>Our model will include two methods.</a:t>
            </a:r>
            <a:endParaRPr sz="1000">
              <a:highlight>
                <a:schemeClr val="lt1"/>
              </a:highlight>
            </a:endParaRPr>
          </a:p>
          <a:p>
            <a:pPr marL="914400" lvl="1" indent="-292100" algn="l" rtl="0">
              <a:lnSpc>
                <a:spcPct val="115000"/>
              </a:lnSpc>
              <a:spcBef>
                <a:spcPts val="1600"/>
              </a:spcBef>
              <a:spcAft>
                <a:spcPts val="0"/>
              </a:spcAft>
              <a:buClr>
                <a:srgbClr val="000000"/>
              </a:buClr>
              <a:buSzPts val="1000"/>
              <a:buFont typeface="Arial"/>
              <a:buChar char="○"/>
            </a:pPr>
            <a:r>
              <a:rPr lang="en" sz="1000"/>
              <a:t>K-means clustering of different types of celebrities.</a:t>
            </a:r>
            <a:endParaRPr sz="1000"/>
          </a:p>
          <a:p>
            <a:pPr marL="1371600" lvl="2" indent="-292100" algn="l" rtl="0">
              <a:lnSpc>
                <a:spcPct val="115000"/>
              </a:lnSpc>
              <a:spcBef>
                <a:spcPts val="0"/>
              </a:spcBef>
              <a:spcAft>
                <a:spcPts val="0"/>
              </a:spcAft>
              <a:buClr>
                <a:srgbClr val="000000"/>
              </a:buClr>
              <a:buSzPts val="1000"/>
              <a:buFont typeface="Arial"/>
              <a:buChar char="■"/>
            </a:pPr>
            <a:r>
              <a:rPr lang="en" sz="1000"/>
              <a:t>Formalize celebrity groupings and develop clusters  of celebrity quality for each celebrity, based on their popularity and fame.</a:t>
            </a:r>
            <a:endParaRPr sz="1000"/>
          </a:p>
          <a:p>
            <a:pPr marL="914400" lvl="1" indent="-292100" algn="l" rtl="0">
              <a:lnSpc>
                <a:spcPct val="115000"/>
              </a:lnSpc>
              <a:spcBef>
                <a:spcPts val="0"/>
              </a:spcBef>
              <a:spcAft>
                <a:spcPts val="0"/>
              </a:spcAft>
              <a:buClr>
                <a:srgbClr val="000000"/>
              </a:buClr>
              <a:buSzPts val="1000"/>
              <a:buFont typeface="Arial"/>
              <a:buChar char="○"/>
            </a:pPr>
            <a:r>
              <a:rPr lang="en" sz="1000"/>
              <a:t>Gradient Boosting Machine Learning Models</a:t>
            </a:r>
            <a:endParaRPr sz="1000"/>
          </a:p>
          <a:p>
            <a:pPr marL="1371600" lvl="2" indent="-292100" algn="l" rtl="0">
              <a:lnSpc>
                <a:spcPct val="115000"/>
              </a:lnSpc>
              <a:spcBef>
                <a:spcPts val="0"/>
              </a:spcBef>
              <a:spcAft>
                <a:spcPts val="0"/>
              </a:spcAft>
              <a:buClr>
                <a:srgbClr val="000000"/>
              </a:buClr>
              <a:buSzPts val="1000"/>
              <a:buFont typeface="Arial"/>
              <a:buChar char="■"/>
            </a:pPr>
            <a:r>
              <a:rPr lang="en" sz="1000"/>
              <a:t>A statistical method that uses decision trees to provide a regression based approach to predicting a value, in our case, how much a photo of a celebrity is worth.</a:t>
            </a:r>
            <a:endParaRPr sz="1000">
              <a:highlight>
                <a:schemeClr val="lt1"/>
              </a:highlight>
            </a:endParaRPr>
          </a:p>
          <a:p>
            <a:pPr marL="0" lvl="0" indent="0" algn="l" rtl="0">
              <a:lnSpc>
                <a:spcPct val="115000"/>
              </a:lnSpc>
              <a:spcBef>
                <a:spcPts val="1600"/>
              </a:spcBef>
              <a:spcAft>
                <a:spcPts val="0"/>
              </a:spcAft>
              <a:buClr>
                <a:schemeClr val="dk2"/>
              </a:buClr>
              <a:buSzPts val="1100"/>
              <a:buFont typeface="Arial"/>
              <a:buNone/>
            </a:pPr>
            <a:r>
              <a:rPr lang="en" sz="1000">
                <a:highlight>
                  <a:schemeClr val="lt1"/>
                </a:highlight>
              </a:rPr>
              <a:t> It would take in various info like Alyssa outlined earlier.</a:t>
            </a:r>
            <a:endParaRPr sz="1000"/>
          </a:p>
          <a:p>
            <a:pPr marL="457200" lvl="0" indent="-292100" algn="l" rtl="0">
              <a:lnSpc>
                <a:spcPct val="115000"/>
              </a:lnSpc>
              <a:spcBef>
                <a:spcPts val="1600"/>
              </a:spcBef>
              <a:spcAft>
                <a:spcPts val="0"/>
              </a:spcAft>
              <a:buClr>
                <a:srgbClr val="000000"/>
              </a:buClr>
              <a:buSzPts val="1000"/>
              <a:buFont typeface="Arial"/>
              <a:buChar char="●"/>
            </a:pPr>
            <a:r>
              <a:rPr lang="en" sz="1000"/>
              <a:t>Using the aforementioned clusters, and historical data on company photo sales, we can predict exactly how much a potential future photo will sell for and thus, let us know where to send photographers to maximize profits.</a:t>
            </a:r>
            <a:endParaRPr sz="1000">
              <a:highlight>
                <a:schemeClr val="lt1"/>
              </a:highlight>
            </a:endParaRPr>
          </a:p>
          <a:p>
            <a:pPr marL="0" lvl="0" indent="0" algn="l" rtl="0">
              <a:lnSpc>
                <a:spcPct val="115000"/>
              </a:lnSpc>
              <a:spcBef>
                <a:spcPts val="1600"/>
              </a:spcBef>
              <a:spcAft>
                <a:spcPts val="0"/>
              </a:spcAft>
              <a:buClr>
                <a:schemeClr val="dk2"/>
              </a:buClr>
              <a:buSzPts val="1100"/>
              <a:buFont typeface="Arial"/>
              <a:buNone/>
            </a:pPr>
            <a:endParaRPr sz="1800">
              <a:solidFill>
                <a:schemeClr val="dk2"/>
              </a:solidFill>
              <a:highlight>
                <a:schemeClr val="lt1"/>
              </a:highlight>
              <a:latin typeface="Playfair Display"/>
              <a:ea typeface="Playfair Display"/>
              <a:cs typeface="Playfair Display"/>
              <a:sym typeface="Playfair Display"/>
            </a:endParaRPr>
          </a:p>
          <a:p>
            <a:pPr marL="0" lvl="0" indent="0" algn="l" rtl="0">
              <a:spcBef>
                <a:spcPts val="1600"/>
              </a:spcBef>
              <a:spcAft>
                <a:spcPts val="0"/>
              </a:spcAft>
              <a:buNone/>
            </a:pP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685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871800"/>
            <a:ext cx="8455500" cy="28623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4734200"/>
            <a:ext cx="4910100" cy="770400"/>
          </a:xfrm>
          <a:prstGeom prst="rect">
            <a:avLst/>
          </a:prstGeom>
          <a:solidFill>
            <a:schemeClr val="dk2"/>
          </a:solidFill>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333233"/>
            <a:ext cx="8520600" cy="28617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43045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1600"/>
              </a:spcBef>
              <a:spcAft>
                <a:spcPts val="0"/>
              </a:spcAft>
              <a:buSzPts val="1400"/>
              <a:buChar char="○"/>
              <a:defRPr>
                <a:highlight>
                  <a:schemeClr val="dk1"/>
                </a:highlight>
              </a:defRPr>
            </a:lvl2pPr>
            <a:lvl3pPr marL="1371600" lvl="2" indent="-317500" algn="ctr">
              <a:spcBef>
                <a:spcPts val="1600"/>
              </a:spcBef>
              <a:spcAft>
                <a:spcPts val="0"/>
              </a:spcAft>
              <a:buSzPts val="1400"/>
              <a:buChar char="■"/>
              <a:defRPr>
                <a:highlight>
                  <a:schemeClr val="dk1"/>
                </a:highlight>
              </a:defRPr>
            </a:lvl3pPr>
            <a:lvl4pPr marL="1828800" lvl="3" indent="-317500" algn="ctr">
              <a:spcBef>
                <a:spcPts val="1600"/>
              </a:spcBef>
              <a:spcAft>
                <a:spcPts val="0"/>
              </a:spcAft>
              <a:buSzPts val="1400"/>
              <a:buChar char="●"/>
              <a:defRPr>
                <a:highlight>
                  <a:schemeClr val="dk1"/>
                </a:highlight>
              </a:defRPr>
            </a:lvl4pPr>
            <a:lvl5pPr marL="2286000" lvl="4" indent="-317500" algn="ctr">
              <a:spcBef>
                <a:spcPts val="1600"/>
              </a:spcBef>
              <a:spcAft>
                <a:spcPts val="0"/>
              </a:spcAft>
              <a:buSzPts val="1400"/>
              <a:buChar char="○"/>
              <a:defRPr>
                <a:highlight>
                  <a:schemeClr val="dk1"/>
                </a:highlight>
              </a:defRPr>
            </a:lvl5pPr>
            <a:lvl6pPr marL="2743200" lvl="5" indent="-317500" algn="ctr">
              <a:spcBef>
                <a:spcPts val="1600"/>
              </a:spcBef>
              <a:spcAft>
                <a:spcPts val="0"/>
              </a:spcAft>
              <a:buSzPts val="1400"/>
              <a:buChar char="■"/>
              <a:defRPr>
                <a:highlight>
                  <a:schemeClr val="dk1"/>
                </a:highlight>
              </a:defRPr>
            </a:lvl6pPr>
            <a:lvl7pPr marL="3200400" lvl="6" indent="-317500" algn="ctr">
              <a:spcBef>
                <a:spcPts val="1600"/>
              </a:spcBef>
              <a:spcAft>
                <a:spcPts val="0"/>
              </a:spcAft>
              <a:buSzPts val="1400"/>
              <a:buChar char="●"/>
              <a:defRPr>
                <a:highlight>
                  <a:schemeClr val="dk1"/>
                </a:highlight>
              </a:defRPr>
            </a:lvl7pPr>
            <a:lvl8pPr marL="3657600" lvl="7" indent="-317500" algn="ctr">
              <a:spcBef>
                <a:spcPts val="1600"/>
              </a:spcBef>
              <a:spcAft>
                <a:spcPts val="0"/>
              </a:spcAft>
              <a:buSzPts val="1400"/>
              <a:buChar char="○"/>
              <a:defRPr>
                <a:highlight>
                  <a:schemeClr val="dk1"/>
                </a:highlight>
              </a:defRPr>
            </a:lvl8pPr>
            <a:lvl9pPr marL="4114800" lvl="8" indent="-317500" algn="ctr">
              <a:spcBef>
                <a:spcPts val="1600"/>
              </a:spcBef>
              <a:spcAft>
                <a:spcPts val="160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43650" y="744450"/>
            <a:ext cx="567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871800"/>
            <a:ext cx="8455500" cy="28623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645433"/>
            <a:ext cx="8520600" cy="44463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645400"/>
            <a:ext cx="3999900" cy="4446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645400"/>
            <a:ext cx="3999900" cy="4446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701800"/>
            <a:ext cx="5618700" cy="5454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00"/>
            <a:ext cx="4572000" cy="685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59940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442233"/>
            <a:ext cx="4045200" cy="23817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3895201"/>
            <a:ext cx="40452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highlight>
                  <a:schemeClr val="lt1"/>
                </a:highlight>
              </a:defRPr>
            </a:lvl1pPr>
            <a:lvl2pPr marL="914400" lvl="1" indent="-317500">
              <a:spcBef>
                <a:spcPts val="1600"/>
              </a:spcBef>
              <a:spcAft>
                <a:spcPts val="0"/>
              </a:spcAft>
              <a:buSzPts val="1400"/>
              <a:buChar char="○"/>
              <a:defRPr>
                <a:highlight>
                  <a:schemeClr val="lt1"/>
                </a:highlight>
              </a:defRPr>
            </a:lvl2pPr>
            <a:lvl3pPr marL="1371600" lvl="2" indent="-317500">
              <a:spcBef>
                <a:spcPts val="1600"/>
              </a:spcBef>
              <a:spcAft>
                <a:spcPts val="0"/>
              </a:spcAft>
              <a:buSzPts val="1400"/>
              <a:buChar char="■"/>
              <a:defRPr>
                <a:highlight>
                  <a:schemeClr val="lt1"/>
                </a:highlight>
              </a:defRPr>
            </a:lvl3pPr>
            <a:lvl4pPr marL="1828800" lvl="3" indent="-317500">
              <a:spcBef>
                <a:spcPts val="1600"/>
              </a:spcBef>
              <a:spcAft>
                <a:spcPts val="0"/>
              </a:spcAft>
              <a:buSzPts val="1400"/>
              <a:buChar char="●"/>
              <a:defRPr>
                <a:highlight>
                  <a:schemeClr val="lt1"/>
                </a:highlight>
              </a:defRPr>
            </a:lvl4pPr>
            <a:lvl5pPr marL="2286000" lvl="4" indent="-317500">
              <a:spcBef>
                <a:spcPts val="1600"/>
              </a:spcBef>
              <a:spcAft>
                <a:spcPts val="0"/>
              </a:spcAft>
              <a:buSzPts val="1400"/>
              <a:buChar char="○"/>
              <a:defRPr>
                <a:highlight>
                  <a:schemeClr val="lt1"/>
                </a:highlight>
              </a:defRPr>
            </a:lvl5pPr>
            <a:lvl6pPr marL="2743200" lvl="5" indent="-317500">
              <a:spcBef>
                <a:spcPts val="1600"/>
              </a:spcBef>
              <a:spcAft>
                <a:spcPts val="0"/>
              </a:spcAft>
              <a:buSzPts val="1400"/>
              <a:buChar char="■"/>
              <a:defRPr>
                <a:highlight>
                  <a:schemeClr val="lt1"/>
                </a:highlight>
              </a:defRPr>
            </a:lvl6pPr>
            <a:lvl7pPr marL="3200400" lvl="6" indent="-317500">
              <a:spcBef>
                <a:spcPts val="1600"/>
              </a:spcBef>
              <a:spcAft>
                <a:spcPts val="0"/>
              </a:spcAft>
              <a:buSzPts val="1400"/>
              <a:buChar char="●"/>
              <a:defRPr>
                <a:highlight>
                  <a:schemeClr val="lt1"/>
                </a:highlight>
              </a:defRPr>
            </a:lvl7pPr>
            <a:lvl8pPr marL="3657600" lvl="7" indent="-317500">
              <a:spcBef>
                <a:spcPts val="1600"/>
              </a:spcBef>
              <a:spcAft>
                <a:spcPts val="0"/>
              </a:spcAft>
              <a:buSzPts val="1400"/>
              <a:buChar char="○"/>
              <a:defRPr>
                <a:highlight>
                  <a:schemeClr val="lt1"/>
                </a:highlight>
              </a:defRPr>
            </a:lvl8pPr>
            <a:lvl9pPr marL="4114800" lvl="8" indent="-317500">
              <a:spcBef>
                <a:spcPts val="1600"/>
              </a:spcBef>
              <a:spcAft>
                <a:spcPts val="160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645433"/>
            <a:ext cx="8520600" cy="4446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6251679"/>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57"/>
        <p:cNvGrpSpPr/>
        <p:nvPr/>
      </p:nvGrpSpPr>
      <p:grpSpPr>
        <a:xfrm>
          <a:off x="0" y="0"/>
          <a:ext cx="0" cy="0"/>
          <a:chOff x="0" y="0"/>
          <a:chExt cx="0" cy="0"/>
        </a:xfrm>
      </p:grpSpPr>
      <p:pic>
        <p:nvPicPr>
          <p:cNvPr id="58" name="Google Shape;58;p13"/>
          <p:cNvPicPr preferRelativeResize="0"/>
          <p:nvPr/>
        </p:nvPicPr>
        <p:blipFill rotWithShape="1">
          <a:blip r:embed="rId3">
            <a:alphaModFix/>
          </a:blip>
          <a:srcRect l="9132"/>
          <a:stretch/>
        </p:blipFill>
        <p:spPr>
          <a:xfrm>
            <a:off x="5948700" y="190900"/>
            <a:ext cx="1872081" cy="1680900"/>
          </a:xfrm>
          <a:prstGeom prst="rect">
            <a:avLst/>
          </a:prstGeom>
          <a:noFill/>
          <a:ln>
            <a:noFill/>
          </a:ln>
        </p:spPr>
      </p:pic>
      <p:sp>
        <p:nvSpPr>
          <p:cNvPr id="59" name="Google Shape;59;p13"/>
          <p:cNvSpPr txBox="1">
            <a:spLocks noGrp="1"/>
          </p:cNvSpPr>
          <p:nvPr>
            <p:ph type="ctrTitle"/>
          </p:nvPr>
        </p:nvSpPr>
        <p:spPr>
          <a:xfrm>
            <a:off x="344250" y="1871800"/>
            <a:ext cx="8544900" cy="286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200" dirty="0"/>
              <a:t>Celebrity Location Identification for Paparazzi </a:t>
            </a:r>
            <a:endParaRPr sz="5200" dirty="0"/>
          </a:p>
          <a:p>
            <a:pPr marL="0" lvl="0" indent="0" algn="ctr" rtl="0">
              <a:spcBef>
                <a:spcPts val="0"/>
              </a:spcBef>
              <a:spcAft>
                <a:spcPts val="0"/>
              </a:spcAft>
              <a:buNone/>
            </a:pPr>
            <a:r>
              <a:rPr lang="en" sz="5200" dirty="0"/>
              <a:t>(C.L.I.P.)</a:t>
            </a:r>
            <a:endParaRPr sz="5200" dirty="0"/>
          </a:p>
        </p:txBody>
      </p:sp>
      <p:sp>
        <p:nvSpPr>
          <p:cNvPr id="60" name="Google Shape;60;p13"/>
          <p:cNvSpPr txBox="1">
            <a:spLocks noGrp="1"/>
          </p:cNvSpPr>
          <p:nvPr>
            <p:ph type="subTitle" idx="1"/>
          </p:nvPr>
        </p:nvSpPr>
        <p:spPr>
          <a:xfrm>
            <a:off x="344250" y="4734200"/>
            <a:ext cx="5370600" cy="16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W201 Group Project 1</a:t>
            </a:r>
            <a:endParaRPr sz="1800"/>
          </a:p>
          <a:p>
            <a:pPr marL="0" lvl="0" indent="0" algn="l" rtl="0">
              <a:spcBef>
                <a:spcPts val="0"/>
              </a:spcBef>
              <a:spcAft>
                <a:spcPts val="0"/>
              </a:spcAft>
              <a:buNone/>
            </a:pPr>
            <a:r>
              <a:rPr lang="en" sz="1800"/>
              <a:t>2019 October 15th </a:t>
            </a:r>
            <a:endParaRPr sz="1800"/>
          </a:p>
          <a:p>
            <a:pPr marL="0" lvl="0" indent="0" algn="l" rtl="0">
              <a:spcBef>
                <a:spcPts val="0"/>
              </a:spcBef>
              <a:spcAft>
                <a:spcPts val="0"/>
              </a:spcAft>
              <a:buNone/>
            </a:pPr>
            <a:r>
              <a:rPr lang="en" sz="1800"/>
              <a:t>Authors: John Lee // Alyssa Augsburger  // Derek Topper </a:t>
            </a:r>
            <a:endParaRPr sz="1800"/>
          </a:p>
          <a:p>
            <a:pPr marL="0" lvl="0" indent="0" algn="l" rtl="0">
              <a:spcBef>
                <a:spcPts val="0"/>
              </a:spcBef>
              <a:spcAft>
                <a:spcPts val="0"/>
              </a:spcAft>
              <a:buNone/>
            </a:pPr>
            <a:r>
              <a:rPr lang="en" sz="1800"/>
              <a:t>Audience: CEO/COO of Paparazzi Agencies</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highlight>
                  <a:schemeClr val="lt1"/>
                </a:highlight>
              </a:rPr>
              <a:t>Decision</a:t>
            </a:r>
            <a:endParaRPr>
              <a:solidFill>
                <a:schemeClr val="accent5"/>
              </a:solidFill>
              <a:highlight>
                <a:schemeClr val="lt1"/>
              </a:highlight>
            </a:endParaRPr>
          </a:p>
        </p:txBody>
      </p:sp>
      <p:sp>
        <p:nvSpPr>
          <p:cNvPr id="127" name="Google Shape;127;p22"/>
          <p:cNvSpPr txBox="1">
            <a:spLocks noGrp="1"/>
          </p:cNvSpPr>
          <p:nvPr>
            <p:ph type="body" idx="1"/>
          </p:nvPr>
        </p:nvSpPr>
        <p:spPr>
          <a:xfrm>
            <a:off x="311700" y="1645433"/>
            <a:ext cx="8520600" cy="44463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highlight>
                  <a:schemeClr val="lt1"/>
                </a:highlight>
              </a:rPr>
              <a:t>Perform a 3 month trial</a:t>
            </a:r>
            <a:endParaRPr>
              <a:highlight>
                <a:schemeClr val="lt1"/>
              </a:highlight>
            </a:endParaRPr>
          </a:p>
          <a:p>
            <a:pPr marL="914400" lvl="1" indent="-342900" algn="l" rtl="0">
              <a:lnSpc>
                <a:spcPct val="100000"/>
              </a:lnSpc>
              <a:spcBef>
                <a:spcPts val="0"/>
              </a:spcBef>
              <a:spcAft>
                <a:spcPts val="0"/>
              </a:spcAft>
              <a:buSzPts val="1800"/>
              <a:buChar char="○"/>
            </a:pPr>
            <a:r>
              <a:rPr lang="en" sz="1800">
                <a:highlight>
                  <a:schemeClr val="lt1"/>
                </a:highlight>
              </a:rPr>
              <a:t>Deploy half of the paparazzi to locations based on what the model recommends </a:t>
            </a:r>
            <a:endParaRPr sz="1800">
              <a:highlight>
                <a:schemeClr val="lt1"/>
              </a:highlight>
            </a:endParaRPr>
          </a:p>
          <a:p>
            <a:pPr marL="914400" lvl="1" indent="-342900" algn="l" rtl="0">
              <a:lnSpc>
                <a:spcPct val="100000"/>
              </a:lnSpc>
              <a:spcBef>
                <a:spcPts val="0"/>
              </a:spcBef>
              <a:spcAft>
                <a:spcPts val="0"/>
              </a:spcAft>
              <a:buSzPts val="1800"/>
              <a:buChar char="○"/>
            </a:pPr>
            <a:r>
              <a:rPr lang="en" sz="1800">
                <a:highlight>
                  <a:schemeClr val="lt1"/>
                </a:highlight>
              </a:rPr>
              <a:t>Deploy half of the paparazzi using the existing strategies</a:t>
            </a:r>
            <a:endParaRPr sz="1800">
              <a:highlight>
                <a:schemeClr val="lt1"/>
              </a:highlight>
            </a:endParaRPr>
          </a:p>
          <a:p>
            <a:pPr marL="914400" lvl="0" indent="0" algn="l" rtl="0">
              <a:lnSpc>
                <a:spcPct val="100000"/>
              </a:lnSpc>
              <a:spcBef>
                <a:spcPts val="0"/>
              </a:spcBef>
              <a:spcAft>
                <a:spcPts val="0"/>
              </a:spcAft>
              <a:buNone/>
            </a:pPr>
            <a:endParaRPr>
              <a:highlight>
                <a:schemeClr val="lt1"/>
              </a:highlight>
            </a:endParaRPr>
          </a:p>
          <a:p>
            <a:pPr marL="457200" lvl="0" indent="-342900" algn="l" rtl="0">
              <a:lnSpc>
                <a:spcPct val="100000"/>
              </a:lnSpc>
              <a:spcBef>
                <a:spcPts val="0"/>
              </a:spcBef>
              <a:spcAft>
                <a:spcPts val="0"/>
              </a:spcAft>
              <a:buSzPts val="1800"/>
              <a:buChar char="●"/>
            </a:pPr>
            <a:r>
              <a:rPr lang="en">
                <a:highlight>
                  <a:schemeClr val="lt1"/>
                </a:highlight>
              </a:rPr>
              <a:t>Compare the number of photos taken and revenue generated  per day between the 2 groups</a:t>
            </a:r>
            <a:endParaRPr>
              <a:highlight>
                <a:schemeClr val="lt1"/>
              </a:highlight>
            </a:endParaRPr>
          </a:p>
          <a:p>
            <a:pPr marL="914400" lvl="0" indent="0" algn="l" rtl="0">
              <a:lnSpc>
                <a:spcPct val="100000"/>
              </a:lnSpc>
              <a:spcBef>
                <a:spcPts val="0"/>
              </a:spcBef>
              <a:spcAft>
                <a:spcPts val="0"/>
              </a:spcAft>
              <a:buNone/>
            </a:pPr>
            <a:endParaRPr>
              <a:highlight>
                <a:schemeClr val="lt1"/>
              </a:highlight>
            </a:endParaRPr>
          </a:p>
          <a:p>
            <a:pPr marL="457200" lvl="0" indent="-342900" algn="l" rtl="0">
              <a:lnSpc>
                <a:spcPct val="100000"/>
              </a:lnSpc>
              <a:spcBef>
                <a:spcPts val="0"/>
              </a:spcBef>
              <a:spcAft>
                <a:spcPts val="0"/>
              </a:spcAft>
              <a:buSzPts val="1800"/>
              <a:buChar char="●"/>
            </a:pPr>
            <a:r>
              <a:rPr lang="en">
                <a:highlight>
                  <a:schemeClr val="lt1"/>
                </a:highlight>
              </a:rPr>
              <a:t>If the paparazzi are able to obtain more photos when deployed using the model’s recommendations, then we would suggest continuing to use the model</a:t>
            </a:r>
            <a:endParaRPr>
              <a:highlight>
                <a:schemeClr val="lt1"/>
              </a:highlight>
            </a:endParaRPr>
          </a:p>
          <a:p>
            <a:pPr marL="914400" lvl="0" indent="0" algn="l" rtl="0">
              <a:lnSpc>
                <a:spcPct val="100000"/>
              </a:lnSpc>
              <a:spcBef>
                <a:spcPts val="0"/>
              </a:spcBef>
              <a:spcAft>
                <a:spcPts val="0"/>
              </a:spcAft>
              <a:buNone/>
            </a:pPr>
            <a:endParaRPr>
              <a:highlight>
                <a:schemeClr val="lt1"/>
              </a:highlight>
            </a:endParaRPr>
          </a:p>
          <a:p>
            <a:pPr marL="457200" lvl="0" indent="-342900" algn="l" rtl="0">
              <a:lnSpc>
                <a:spcPct val="100000"/>
              </a:lnSpc>
              <a:spcBef>
                <a:spcPts val="0"/>
              </a:spcBef>
              <a:spcAft>
                <a:spcPts val="0"/>
              </a:spcAft>
              <a:buSzPts val="1800"/>
              <a:buChar char="●"/>
            </a:pPr>
            <a:r>
              <a:rPr lang="en">
                <a:highlight>
                  <a:schemeClr val="lt1"/>
                </a:highlight>
              </a:rPr>
              <a:t>Using a trial and comparing results in order to make the decision, will help to avoid any bias in the decision making process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solidFill>
              </a:rPr>
              <a:t>The Impact and Response of Data Science for Paparazzi</a:t>
            </a:r>
            <a:endParaRPr dirty="0">
              <a:solidFill>
                <a:schemeClr val="accent5"/>
              </a:solidFill>
            </a:endParaRPr>
          </a:p>
        </p:txBody>
      </p:sp>
      <p:sp>
        <p:nvSpPr>
          <p:cNvPr id="133" name="Google Shape;133;p23"/>
          <p:cNvSpPr txBox="1">
            <a:spLocks noGrp="1"/>
          </p:cNvSpPr>
          <p:nvPr>
            <p:ph type="body" idx="1"/>
          </p:nvPr>
        </p:nvSpPr>
        <p:spPr>
          <a:xfrm>
            <a:off x="311700" y="1645433"/>
            <a:ext cx="8520600" cy="44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Organizational Impact:</a:t>
            </a:r>
            <a:endParaRPr b="1"/>
          </a:p>
          <a:p>
            <a:pPr marL="457200" lvl="0" indent="-342900" algn="l" rtl="0">
              <a:spcBef>
                <a:spcPts val="1600"/>
              </a:spcBef>
              <a:spcAft>
                <a:spcPts val="0"/>
              </a:spcAft>
              <a:buSzPts val="1800"/>
              <a:buChar char="●"/>
            </a:pPr>
            <a:r>
              <a:rPr lang="en"/>
              <a:t>More accurately deploy paparazzi  for higher probability of celebrity sighting</a:t>
            </a:r>
            <a:endParaRPr/>
          </a:p>
          <a:p>
            <a:pPr marL="457200" lvl="0" indent="-342900" algn="l" rtl="0">
              <a:spcBef>
                <a:spcPts val="0"/>
              </a:spcBef>
              <a:spcAft>
                <a:spcPts val="0"/>
              </a:spcAft>
              <a:buSzPts val="1800"/>
              <a:buChar char="●"/>
            </a:pPr>
            <a:r>
              <a:rPr lang="en"/>
              <a:t>Increase paparazzo efficiency - better utilize their time</a:t>
            </a:r>
            <a:endParaRPr/>
          </a:p>
          <a:p>
            <a:pPr marL="457200" lvl="0" indent="-342900" algn="l" rtl="0">
              <a:spcBef>
                <a:spcPts val="0"/>
              </a:spcBef>
              <a:spcAft>
                <a:spcPts val="0"/>
              </a:spcAft>
              <a:buSzPts val="1800"/>
              <a:buChar char="●"/>
            </a:pPr>
            <a:r>
              <a:rPr lang="en"/>
              <a:t>Better content</a:t>
            </a:r>
            <a:endParaRPr/>
          </a:p>
          <a:p>
            <a:pPr marL="457200" lvl="0" indent="-342900" algn="l" rtl="0">
              <a:spcBef>
                <a:spcPts val="0"/>
              </a:spcBef>
              <a:spcAft>
                <a:spcPts val="0"/>
              </a:spcAft>
              <a:buSzPts val="1800"/>
              <a:buChar char="●"/>
            </a:pPr>
            <a:r>
              <a:rPr lang="en"/>
              <a:t>Increase potential for more high quality photos - diversification</a:t>
            </a:r>
            <a:endParaRPr/>
          </a:p>
          <a:p>
            <a:pPr marL="0" lvl="0" indent="0" algn="l" rtl="0">
              <a:spcBef>
                <a:spcPts val="1600"/>
              </a:spcBef>
              <a:spcAft>
                <a:spcPts val="0"/>
              </a:spcAft>
              <a:buNone/>
            </a:pPr>
            <a:r>
              <a:rPr lang="en" b="1"/>
              <a:t>Organizational Response:</a:t>
            </a:r>
            <a:endParaRPr b="1"/>
          </a:p>
          <a:p>
            <a:pPr marL="457200" lvl="0" indent="-342900" algn="l" rtl="0">
              <a:spcBef>
                <a:spcPts val="1600"/>
              </a:spcBef>
              <a:spcAft>
                <a:spcPts val="0"/>
              </a:spcAft>
              <a:buSzPts val="1800"/>
              <a:buChar char="●"/>
            </a:pPr>
            <a:r>
              <a:rPr lang="en"/>
              <a:t>Increase job satisfaction </a:t>
            </a:r>
            <a:r>
              <a:rPr lang="en">
                <a:latin typeface="Georgia"/>
                <a:ea typeface="Georgia"/>
                <a:cs typeface="Georgia"/>
                <a:sym typeface="Georgia"/>
              </a:rPr>
              <a:t>&amp;</a:t>
            </a:r>
            <a:r>
              <a:rPr lang="en"/>
              <a:t> job performance</a:t>
            </a:r>
            <a:endParaRPr/>
          </a:p>
          <a:p>
            <a:pPr marL="457200" lvl="0" indent="-342900" algn="l" rtl="0">
              <a:spcBef>
                <a:spcPts val="0"/>
              </a:spcBef>
              <a:spcAft>
                <a:spcPts val="0"/>
              </a:spcAft>
              <a:buSzPts val="1800"/>
              <a:buChar char="●"/>
            </a:pPr>
            <a:r>
              <a:rPr lang="en"/>
              <a:t>More customers </a:t>
            </a:r>
            <a:r>
              <a:rPr lang="en">
                <a:latin typeface="Georgia"/>
                <a:ea typeface="Georgia"/>
                <a:cs typeface="Georgia"/>
                <a:sym typeface="Georgia"/>
              </a:rPr>
              <a:t>&amp;</a:t>
            </a:r>
            <a:r>
              <a:rPr lang="en"/>
              <a:t> larger pool of consumers</a:t>
            </a:r>
            <a:endParaRPr/>
          </a:p>
          <a:p>
            <a:pPr marL="457200" lvl="0" indent="-342900" algn="l" rtl="0">
              <a:spcBef>
                <a:spcPts val="0"/>
              </a:spcBef>
              <a:spcAft>
                <a:spcPts val="0"/>
              </a:spcAft>
              <a:buSzPts val="1800"/>
              <a:buChar char="●"/>
            </a:pPr>
            <a:r>
              <a:rPr lang="en"/>
              <a:t>Mitigating risks</a:t>
            </a:r>
            <a:endParaRPr/>
          </a:p>
          <a:p>
            <a:pPr marL="457200" lvl="0" indent="-342900" algn="l" rtl="0">
              <a:spcBef>
                <a:spcPts val="0"/>
              </a:spcBef>
              <a:spcAft>
                <a:spcPts val="0"/>
              </a:spcAft>
              <a:buSzPts val="1800"/>
              <a:buChar char="●"/>
            </a:pPr>
            <a:r>
              <a:rPr lang="en"/>
              <a:t>Increase revenue and profits</a:t>
            </a:r>
            <a:endParaRPr/>
          </a:p>
          <a:p>
            <a:pPr marL="457200" lvl="0" indent="0" algn="l" rtl="0">
              <a:spcBef>
                <a:spcPts val="1600"/>
              </a:spcBef>
              <a:spcAft>
                <a:spcPts val="1600"/>
              </a:spcAft>
              <a:buNone/>
            </a:pPr>
            <a:endParaRPr/>
          </a:p>
        </p:txBody>
      </p:sp>
      <p:pic>
        <p:nvPicPr>
          <p:cNvPr id="134" name="Google Shape;134;p23"/>
          <p:cNvPicPr preferRelativeResize="0"/>
          <p:nvPr/>
        </p:nvPicPr>
        <p:blipFill>
          <a:blip r:embed="rId3">
            <a:alphaModFix/>
          </a:blip>
          <a:stretch>
            <a:fillRect/>
          </a:stretch>
        </p:blipFill>
        <p:spPr>
          <a:xfrm>
            <a:off x="5496516" y="4281816"/>
            <a:ext cx="1717550" cy="1136650"/>
          </a:xfrm>
          <a:prstGeom prst="rect">
            <a:avLst/>
          </a:prstGeom>
          <a:noFill/>
          <a:ln>
            <a:noFill/>
          </a:ln>
        </p:spPr>
      </p:pic>
      <p:pic>
        <p:nvPicPr>
          <p:cNvPr id="135" name="Google Shape;135;p23"/>
          <p:cNvPicPr preferRelativeResize="0"/>
          <p:nvPr/>
        </p:nvPicPr>
        <p:blipFill>
          <a:blip r:embed="rId4">
            <a:alphaModFix/>
          </a:blip>
          <a:stretch>
            <a:fillRect/>
          </a:stretch>
        </p:blipFill>
        <p:spPr>
          <a:xfrm>
            <a:off x="7302600" y="4281825"/>
            <a:ext cx="1717550" cy="1145042"/>
          </a:xfrm>
          <a:prstGeom prst="rect">
            <a:avLst/>
          </a:prstGeom>
          <a:noFill/>
          <a:ln>
            <a:noFill/>
          </a:ln>
        </p:spPr>
      </p:pic>
      <p:pic>
        <p:nvPicPr>
          <p:cNvPr id="136" name="Google Shape;136;p23"/>
          <p:cNvPicPr preferRelativeResize="0"/>
          <p:nvPr/>
        </p:nvPicPr>
        <p:blipFill>
          <a:blip r:embed="rId5">
            <a:alphaModFix/>
          </a:blip>
          <a:stretch>
            <a:fillRect/>
          </a:stretch>
        </p:blipFill>
        <p:spPr>
          <a:xfrm>
            <a:off x="5502913" y="5418470"/>
            <a:ext cx="1704770" cy="1136649"/>
          </a:xfrm>
          <a:prstGeom prst="rect">
            <a:avLst/>
          </a:prstGeom>
          <a:noFill/>
          <a:ln>
            <a:noFill/>
          </a:ln>
        </p:spPr>
      </p:pic>
      <p:pic>
        <p:nvPicPr>
          <p:cNvPr id="137" name="Google Shape;137;p23"/>
          <p:cNvPicPr preferRelativeResize="0"/>
          <p:nvPr/>
        </p:nvPicPr>
        <p:blipFill>
          <a:blip r:embed="rId6">
            <a:alphaModFix/>
          </a:blip>
          <a:stretch>
            <a:fillRect/>
          </a:stretch>
        </p:blipFill>
        <p:spPr>
          <a:xfrm>
            <a:off x="7214075" y="5413775"/>
            <a:ext cx="1716067" cy="11450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solidFill>
              </a:rPr>
              <a:t>Challenges to</a:t>
            </a:r>
            <a:r>
              <a:rPr lang="en" sz="2000" dirty="0">
                <a:solidFill>
                  <a:schemeClr val="accent5"/>
                </a:solidFill>
                <a:latin typeface="Playfair Display"/>
                <a:ea typeface="Playfair Display"/>
                <a:cs typeface="Playfair Display"/>
                <a:sym typeface="Playfair Display"/>
              </a:rPr>
              <a:t> </a:t>
            </a:r>
            <a:r>
              <a:rPr lang="en" dirty="0">
                <a:solidFill>
                  <a:schemeClr val="accent5"/>
                </a:solidFill>
              </a:rPr>
              <a:t>Overcome</a:t>
            </a:r>
            <a:endParaRPr dirty="0">
              <a:solidFill>
                <a:schemeClr val="accent5"/>
              </a:solidFill>
            </a:endParaRPr>
          </a:p>
        </p:txBody>
      </p:sp>
      <p:sp>
        <p:nvSpPr>
          <p:cNvPr id="143" name="Google Shape;143;p24"/>
          <p:cNvSpPr txBox="1">
            <a:spLocks noGrp="1"/>
          </p:cNvSpPr>
          <p:nvPr>
            <p:ph type="body" idx="1"/>
          </p:nvPr>
        </p:nvSpPr>
        <p:spPr>
          <a:xfrm>
            <a:off x="311700" y="1645433"/>
            <a:ext cx="8520600" cy="44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Celebrity Behavior Correlated to Avoid Paparazzi</a:t>
            </a:r>
            <a:endParaRPr b="1"/>
          </a:p>
          <a:p>
            <a:pPr marL="457200" lvl="0" indent="-342900" algn="l" rtl="0">
              <a:spcBef>
                <a:spcPts val="1600"/>
              </a:spcBef>
              <a:spcAft>
                <a:spcPts val="0"/>
              </a:spcAft>
              <a:buSzPts val="1800"/>
              <a:buChar char="●"/>
            </a:pPr>
            <a:r>
              <a:rPr lang="en"/>
              <a:t>Dynamic modeling</a:t>
            </a:r>
            <a:endParaRPr/>
          </a:p>
          <a:p>
            <a:pPr marL="457200" lvl="0" indent="-342900" algn="l" rtl="0">
              <a:spcBef>
                <a:spcPts val="0"/>
              </a:spcBef>
              <a:spcAft>
                <a:spcPts val="0"/>
              </a:spcAft>
              <a:buSzPts val="1800"/>
              <a:buChar char="●"/>
            </a:pPr>
            <a:r>
              <a:rPr lang="en"/>
              <a:t>Limit method publicity</a:t>
            </a:r>
            <a:endParaRPr/>
          </a:p>
          <a:p>
            <a:pPr marL="0" lvl="0" indent="0" algn="l" rtl="0">
              <a:spcBef>
                <a:spcPts val="1600"/>
              </a:spcBef>
              <a:spcAft>
                <a:spcPts val="0"/>
              </a:spcAft>
              <a:buNone/>
            </a:pPr>
            <a:r>
              <a:rPr lang="en" b="1"/>
              <a:t>Ecological Fallacy </a:t>
            </a:r>
            <a:endParaRPr b="1"/>
          </a:p>
          <a:p>
            <a:pPr marL="457200" lvl="0" indent="-342900" algn="l" rtl="0">
              <a:spcBef>
                <a:spcPts val="1600"/>
              </a:spcBef>
              <a:spcAft>
                <a:spcPts val="0"/>
              </a:spcAft>
              <a:buSzPts val="1800"/>
              <a:buChar char="●"/>
            </a:pPr>
            <a:r>
              <a:rPr lang="en"/>
              <a:t>Avoid by using variety of data</a:t>
            </a:r>
            <a:endParaRPr/>
          </a:p>
          <a:p>
            <a:pPr marL="0" lvl="0" indent="0" algn="l" rtl="0">
              <a:spcBef>
                <a:spcPts val="1600"/>
              </a:spcBef>
              <a:spcAft>
                <a:spcPts val="0"/>
              </a:spcAft>
              <a:buNone/>
            </a:pPr>
            <a:r>
              <a:rPr lang="en" b="1"/>
              <a:t>Ethics</a:t>
            </a:r>
            <a:endParaRPr b="1"/>
          </a:p>
          <a:p>
            <a:pPr marL="457200" lvl="0" indent="-342900" algn="l" rtl="0">
              <a:spcBef>
                <a:spcPts val="1600"/>
              </a:spcBef>
              <a:spcAft>
                <a:spcPts val="0"/>
              </a:spcAft>
              <a:buSzPts val="1800"/>
              <a:buChar char="●"/>
            </a:pPr>
            <a:r>
              <a:rPr lang="en"/>
              <a:t>Establish boundaries</a:t>
            </a:r>
            <a:endParaRPr/>
          </a:p>
          <a:p>
            <a:pPr marL="457200" lvl="0" indent="-342900" algn="l" rtl="0">
              <a:spcBef>
                <a:spcPts val="0"/>
              </a:spcBef>
              <a:spcAft>
                <a:spcPts val="0"/>
              </a:spcAft>
              <a:buSzPts val="1800"/>
              <a:buChar char="●"/>
            </a:pPr>
            <a:r>
              <a:rPr lang="en"/>
              <a:t>Study past failures (i.e. Gawker Map)</a:t>
            </a:r>
            <a:endParaRPr/>
          </a:p>
          <a:p>
            <a:pPr marL="457200" lvl="0" indent="-342900" algn="l" rtl="0">
              <a:spcBef>
                <a:spcPts val="0"/>
              </a:spcBef>
              <a:spcAft>
                <a:spcPts val="0"/>
              </a:spcAft>
              <a:buSzPts val="1800"/>
              <a:buChar char="●"/>
            </a:pPr>
            <a:r>
              <a:rPr lang="en"/>
              <a:t>Ensure privacy of celebrity location history through aforementioned Sub-Trajectory Synthesis modeling</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solidFill>
              </a:rPr>
              <a:t>What’s Next?</a:t>
            </a:r>
            <a:endParaRPr dirty="0">
              <a:solidFill>
                <a:schemeClr val="accent5"/>
              </a:solidFill>
            </a:endParaRPr>
          </a:p>
        </p:txBody>
      </p:sp>
      <p:sp>
        <p:nvSpPr>
          <p:cNvPr id="149" name="Google Shape;149;p25"/>
          <p:cNvSpPr txBox="1">
            <a:spLocks noGrp="1"/>
          </p:cNvSpPr>
          <p:nvPr>
            <p:ph type="body" idx="1"/>
          </p:nvPr>
        </p:nvSpPr>
        <p:spPr>
          <a:xfrm>
            <a:off x="311700" y="1645429"/>
            <a:ext cx="8520600" cy="206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science to help paparazzi agencies</a:t>
            </a:r>
            <a:endParaRPr/>
          </a:p>
          <a:p>
            <a:pPr marL="457200" lvl="0" indent="-342900" algn="l" rtl="0">
              <a:spcBef>
                <a:spcPts val="0"/>
              </a:spcBef>
              <a:spcAft>
                <a:spcPts val="0"/>
              </a:spcAft>
              <a:buSzPts val="1800"/>
              <a:buChar char="➔"/>
            </a:pPr>
            <a:r>
              <a:rPr lang="en"/>
              <a:t>Benefits to agencies, paparazzi, and consumers</a:t>
            </a:r>
            <a:endParaRPr/>
          </a:p>
          <a:p>
            <a:pPr marL="457200" lvl="0" indent="-342900" algn="l" rtl="0">
              <a:spcBef>
                <a:spcPts val="0"/>
              </a:spcBef>
              <a:spcAft>
                <a:spcPts val="0"/>
              </a:spcAft>
              <a:buSzPts val="1800"/>
              <a:buChar char="➔"/>
            </a:pPr>
            <a:r>
              <a:rPr lang="en"/>
              <a:t>Data collection methods take advantage of available free data</a:t>
            </a:r>
            <a:endParaRPr/>
          </a:p>
          <a:p>
            <a:pPr marL="457200" lvl="0" indent="-342900" algn="l" rtl="0">
              <a:spcBef>
                <a:spcPts val="0"/>
              </a:spcBef>
              <a:spcAft>
                <a:spcPts val="0"/>
              </a:spcAft>
              <a:buSzPts val="1800"/>
              <a:buChar char="➔"/>
            </a:pPr>
            <a:r>
              <a:rPr lang="en"/>
              <a:t>Data analysis methods are proven based on other applications</a:t>
            </a:r>
            <a:endParaRPr/>
          </a:p>
          <a:p>
            <a:pPr marL="457200" lvl="0" indent="-342900" algn="l" rtl="0">
              <a:spcBef>
                <a:spcPts val="0"/>
              </a:spcBef>
              <a:spcAft>
                <a:spcPts val="0"/>
              </a:spcAft>
              <a:buSzPts val="1800"/>
              <a:buChar char="➔"/>
            </a:pPr>
            <a:r>
              <a:rPr lang="en"/>
              <a:t>Decisions and impact are outlined</a:t>
            </a:r>
            <a:endParaRPr/>
          </a:p>
          <a:p>
            <a:pPr marL="457200" lvl="0" indent="-342900" algn="l" rtl="0">
              <a:spcBef>
                <a:spcPts val="0"/>
              </a:spcBef>
              <a:spcAft>
                <a:spcPts val="0"/>
              </a:spcAft>
              <a:buSzPts val="1800"/>
              <a:buChar char="➔"/>
            </a:pPr>
            <a:r>
              <a:rPr lang="en"/>
              <a:t>Challenges can be overcome</a:t>
            </a:r>
            <a:endParaRPr b="1"/>
          </a:p>
          <a:p>
            <a:pPr marL="0" lvl="0" indent="0" algn="l" rtl="0">
              <a:spcBef>
                <a:spcPts val="1600"/>
              </a:spcBef>
              <a:spcAft>
                <a:spcPts val="1600"/>
              </a:spcAft>
              <a:buNone/>
            </a:pPr>
            <a:endParaRPr b="1"/>
          </a:p>
        </p:txBody>
      </p:sp>
      <p:sp>
        <p:nvSpPr>
          <p:cNvPr id="150" name="Google Shape;150;p25"/>
          <p:cNvSpPr txBox="1">
            <a:spLocks noGrp="1"/>
          </p:cNvSpPr>
          <p:nvPr>
            <p:ph type="body" idx="1"/>
          </p:nvPr>
        </p:nvSpPr>
        <p:spPr>
          <a:xfrm>
            <a:off x="684450" y="4917225"/>
            <a:ext cx="7775100" cy="6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Will you help disrupt the entertainment industry? </a:t>
            </a:r>
            <a:endParaRPr sz="2600" b="1"/>
          </a:p>
          <a:p>
            <a:pPr marL="0" lvl="0" indent="0" algn="l" rtl="0">
              <a:spcBef>
                <a:spcPts val="1600"/>
              </a:spcBef>
              <a:spcAft>
                <a:spcPts val="0"/>
              </a:spcAft>
              <a:buNone/>
            </a:pPr>
            <a:endParaRPr sz="2600" b="1"/>
          </a:p>
          <a:p>
            <a:pPr marL="0" lvl="0" indent="0" algn="l" rtl="0">
              <a:spcBef>
                <a:spcPts val="1600"/>
              </a:spcBef>
              <a:spcAft>
                <a:spcPts val="1600"/>
              </a:spcAft>
              <a:buNone/>
            </a:pPr>
            <a:endParaRPr sz="2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154"/>
        <p:cNvGrpSpPr/>
        <p:nvPr/>
      </p:nvGrpSpPr>
      <p:grpSpPr>
        <a:xfrm>
          <a:off x="0" y="0"/>
          <a:ext cx="0" cy="0"/>
          <a:chOff x="0" y="0"/>
          <a:chExt cx="0" cy="0"/>
        </a:xfrm>
      </p:grpSpPr>
      <p:sp>
        <p:nvSpPr>
          <p:cNvPr id="155" name="Google Shape;155;p26"/>
          <p:cNvSpPr txBox="1">
            <a:spLocks noGrp="1"/>
          </p:cNvSpPr>
          <p:nvPr>
            <p:ph type="ctrTitle"/>
          </p:nvPr>
        </p:nvSpPr>
        <p:spPr>
          <a:xfrm>
            <a:off x="344250" y="1871800"/>
            <a:ext cx="8544900" cy="286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200" dirty="0"/>
              <a:t>Questions?</a:t>
            </a:r>
            <a:endParaRPr sz="5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solidFill>
              </a:rPr>
              <a:t>Citations</a:t>
            </a:r>
            <a:endParaRPr dirty="0">
              <a:solidFill>
                <a:schemeClr val="accent5"/>
              </a:solidFill>
            </a:endParaRPr>
          </a:p>
        </p:txBody>
      </p:sp>
      <p:sp>
        <p:nvSpPr>
          <p:cNvPr id="161" name="Google Shape;161;p27"/>
          <p:cNvSpPr txBox="1">
            <a:spLocks noGrp="1"/>
          </p:cNvSpPr>
          <p:nvPr>
            <p:ph type="body" idx="1"/>
          </p:nvPr>
        </p:nvSpPr>
        <p:spPr>
          <a:xfrm>
            <a:off x="311700" y="1645433"/>
            <a:ext cx="8520600" cy="44463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Baram, Marcus. “How Celebrity Paparazzi Use Similar Risk Strategies as Wall Street Traders.” </a:t>
            </a:r>
            <a:r>
              <a:rPr lang="en" sz="1400" i="1"/>
              <a:t>Fast Company</a:t>
            </a:r>
            <a:r>
              <a:rPr lang="en" sz="1400"/>
              <a:t>, Fast Company, 8 Apr. 2019, www.fastcompany.com/90331761/how-celebrity-paparazzi-use-similar-risk-strategies-as-wall-street-traders.</a:t>
            </a:r>
            <a:endParaRPr sz="1400"/>
          </a:p>
          <a:p>
            <a:pPr marL="457200" lvl="0" indent="-317500" algn="l" rtl="0">
              <a:lnSpc>
                <a:spcPct val="100000"/>
              </a:lnSpc>
              <a:spcBef>
                <a:spcPts val="1000"/>
              </a:spcBef>
              <a:spcAft>
                <a:spcPts val="0"/>
              </a:spcAft>
              <a:buSzPts val="1400"/>
              <a:buChar char="●"/>
            </a:pPr>
            <a:r>
              <a:rPr lang="en" sz="1400"/>
              <a:t>Mcnamara, Kim. “The Paparazzi Industry and New Media: The Evolving Production and Consumption of Celebrity News and Gossip Websites.” </a:t>
            </a:r>
            <a:r>
              <a:rPr lang="en" sz="1400" i="1"/>
              <a:t>International Journal of Cultural Studies</a:t>
            </a:r>
            <a:r>
              <a:rPr lang="en" sz="1400"/>
              <a:t>, vol. 14, no. 5, 2011, pp. 515–530., doi:10.1177/1367877910394567.</a:t>
            </a:r>
            <a:endParaRPr sz="1400"/>
          </a:p>
          <a:p>
            <a:pPr marL="457200" lvl="0" indent="-317500" algn="l" rtl="0">
              <a:lnSpc>
                <a:spcPct val="100000"/>
              </a:lnSpc>
              <a:spcBef>
                <a:spcPts val="1000"/>
              </a:spcBef>
              <a:spcAft>
                <a:spcPts val="0"/>
              </a:spcAft>
              <a:buSzPts val="1400"/>
              <a:buChar char="●"/>
            </a:pPr>
            <a:r>
              <a:rPr lang="en" sz="1400"/>
              <a:t>Pant, Neelabh, and Ramez Elmasri. </a:t>
            </a:r>
            <a:r>
              <a:rPr lang="en" sz="1400" i="1"/>
              <a:t>Detecting Meaningful Places and Predicting Locations Using Varied K-Means and Hidden Markov Model</a:t>
            </a:r>
            <a:r>
              <a:rPr lang="en" sz="1400"/>
              <a:t>. 2017, doogkong.github.io/2017/papers/paper7.pdf.</a:t>
            </a:r>
            <a:endParaRPr sz="1400"/>
          </a:p>
          <a:p>
            <a:pPr marL="457200" lvl="0" indent="-317500" algn="l" rtl="0">
              <a:lnSpc>
                <a:spcPct val="100000"/>
              </a:lnSpc>
              <a:spcBef>
                <a:spcPts val="1000"/>
              </a:spcBef>
              <a:spcAft>
                <a:spcPts val="0"/>
              </a:spcAft>
              <a:buSzPts val="1400"/>
              <a:buChar char="●"/>
            </a:pPr>
            <a:r>
              <a:rPr lang="en" sz="1400"/>
              <a:t>Valdes, Robert, and Cristen Conger. “How Paparazzi Work.” </a:t>
            </a:r>
            <a:r>
              <a:rPr lang="en" sz="1400" i="1"/>
              <a:t>HowStuffWorks</a:t>
            </a:r>
            <a:r>
              <a:rPr lang="en" sz="1400"/>
              <a:t>, HowStuffWorks, 16 Sept. 2004, entertainment.howstuffworks.com/paparazzi3.htm.</a:t>
            </a:r>
            <a:endParaRPr sz="1400"/>
          </a:p>
          <a:p>
            <a:pPr marL="457200" lvl="0" indent="-317500" algn="l" rtl="0">
              <a:lnSpc>
                <a:spcPct val="100000"/>
              </a:lnSpc>
              <a:spcBef>
                <a:spcPts val="1000"/>
              </a:spcBef>
              <a:spcAft>
                <a:spcPts val="0"/>
              </a:spcAft>
              <a:buSzPts val="1400"/>
              <a:buChar char="●"/>
            </a:pPr>
            <a:r>
              <a:rPr lang="en" sz="1400"/>
              <a:t>Xue, Andy Yuan, et al. “Destination Prediction by Sub-Trajectory Synthesis and Privacy Protection Against Such Prediction.” Microsoft Research Asia, 2016.</a:t>
            </a:r>
            <a:endParaRPr sz="1400"/>
          </a:p>
          <a:p>
            <a:pPr marL="457200" lvl="0" indent="-317500" algn="l" rtl="0">
              <a:lnSpc>
                <a:spcPct val="100000"/>
              </a:lnSpc>
              <a:spcBef>
                <a:spcPts val="1000"/>
              </a:spcBef>
              <a:spcAft>
                <a:spcPts val="0"/>
              </a:spcAft>
              <a:buSzPts val="1400"/>
              <a:buChar char="●"/>
            </a:pPr>
            <a:r>
              <a:rPr lang="en" sz="1400"/>
              <a:t>Jessica. “Introducing Gawker Stalker Maps.” </a:t>
            </a:r>
            <a:r>
              <a:rPr lang="en" sz="1400" i="1"/>
              <a:t>Gawker, </a:t>
            </a:r>
            <a:r>
              <a:rPr lang="en" sz="1400"/>
              <a:t>14 Mar. 2016, https://gawker.com/160338/introducing-gawker-stalker-maps.</a:t>
            </a:r>
            <a:endParaRPr sz="1400"/>
          </a:p>
          <a:p>
            <a:pPr marL="0" lvl="0" indent="0" algn="l" rtl="0">
              <a:spcBef>
                <a:spcPts val="10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solidFill>
              </a:rPr>
              <a:t>Overview</a:t>
            </a:r>
            <a:endParaRPr dirty="0">
              <a:solidFill>
                <a:schemeClr val="accent5"/>
              </a:solidFill>
            </a:endParaRPr>
          </a:p>
        </p:txBody>
      </p:sp>
      <p:sp>
        <p:nvSpPr>
          <p:cNvPr id="66" name="Google Shape;66;p14"/>
          <p:cNvSpPr txBox="1">
            <a:spLocks noGrp="1"/>
          </p:cNvSpPr>
          <p:nvPr>
            <p:ph type="body" idx="1"/>
          </p:nvPr>
        </p:nvSpPr>
        <p:spPr>
          <a:xfrm>
            <a:off x="4584000" y="2148563"/>
            <a:ext cx="4248300" cy="1743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Paparazzi agencies:</a:t>
            </a:r>
            <a:br>
              <a:rPr lang="en"/>
            </a:br>
            <a:r>
              <a:rPr lang="en"/>
              <a:t>MB Pictures, Bauer-Griffin, X17, Splash Ne</a:t>
            </a:r>
            <a:r>
              <a:rPr lang="en" sz="1600"/>
              <a:t>ws, TMZ</a:t>
            </a:r>
            <a:endParaRPr sz="1600"/>
          </a:p>
        </p:txBody>
      </p:sp>
      <p:sp>
        <p:nvSpPr>
          <p:cNvPr id="67" name="Google Shape;67;p14"/>
          <p:cNvSpPr txBox="1">
            <a:spLocks noGrp="1"/>
          </p:cNvSpPr>
          <p:nvPr>
            <p:ph type="title"/>
          </p:nvPr>
        </p:nvSpPr>
        <p:spPr>
          <a:xfrm>
            <a:off x="311700" y="1651275"/>
            <a:ext cx="1045500" cy="4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dirty="0">
                <a:solidFill>
                  <a:schemeClr val="accent5"/>
                </a:solidFill>
              </a:rPr>
              <a:t>Domain</a:t>
            </a:r>
            <a:endParaRPr sz="2400" u="sng" dirty="0">
              <a:solidFill>
                <a:schemeClr val="accent5"/>
              </a:solidFill>
            </a:endParaRPr>
          </a:p>
          <a:p>
            <a:pPr marL="0" lvl="0" indent="0" algn="l" rtl="0">
              <a:spcBef>
                <a:spcPts val="0"/>
              </a:spcBef>
              <a:spcAft>
                <a:spcPts val="0"/>
              </a:spcAft>
              <a:buNone/>
            </a:pPr>
            <a:endParaRPr sz="2400" u="sng" dirty="0">
              <a:solidFill>
                <a:schemeClr val="accent5"/>
              </a:solidFill>
            </a:endParaRPr>
          </a:p>
        </p:txBody>
      </p:sp>
      <p:sp>
        <p:nvSpPr>
          <p:cNvPr id="68" name="Google Shape;68;p14"/>
          <p:cNvSpPr txBox="1">
            <a:spLocks noGrp="1"/>
          </p:cNvSpPr>
          <p:nvPr>
            <p:ph type="title"/>
          </p:nvPr>
        </p:nvSpPr>
        <p:spPr>
          <a:xfrm>
            <a:off x="4584000" y="1651276"/>
            <a:ext cx="1930200" cy="6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dirty="0">
                <a:solidFill>
                  <a:schemeClr val="accent5"/>
                </a:solidFill>
              </a:rPr>
              <a:t>Organization</a:t>
            </a:r>
            <a:endParaRPr sz="2400" u="sng" dirty="0">
              <a:solidFill>
                <a:schemeClr val="accent5"/>
              </a:solidFill>
            </a:endParaRPr>
          </a:p>
        </p:txBody>
      </p:sp>
      <p:sp>
        <p:nvSpPr>
          <p:cNvPr id="69" name="Google Shape;69;p14"/>
          <p:cNvSpPr txBox="1">
            <a:spLocks noGrp="1"/>
          </p:cNvSpPr>
          <p:nvPr>
            <p:ph type="title"/>
          </p:nvPr>
        </p:nvSpPr>
        <p:spPr>
          <a:xfrm>
            <a:off x="311700" y="3891575"/>
            <a:ext cx="2046300" cy="6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dirty="0">
                <a:solidFill>
                  <a:schemeClr val="accent5"/>
                </a:solidFill>
              </a:rPr>
              <a:t>Stakeholders</a:t>
            </a:r>
            <a:endParaRPr sz="2400" u="sng" dirty="0">
              <a:solidFill>
                <a:schemeClr val="accent5"/>
              </a:solidFill>
            </a:endParaRPr>
          </a:p>
        </p:txBody>
      </p:sp>
      <p:sp>
        <p:nvSpPr>
          <p:cNvPr id="70" name="Google Shape;70;p14"/>
          <p:cNvSpPr txBox="1">
            <a:spLocks noGrp="1"/>
          </p:cNvSpPr>
          <p:nvPr>
            <p:ph type="body" idx="1"/>
          </p:nvPr>
        </p:nvSpPr>
        <p:spPr>
          <a:xfrm>
            <a:off x="311700" y="2127975"/>
            <a:ext cx="3167400" cy="61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Entertainment Industry</a:t>
            </a:r>
            <a:endParaRPr dirty="0"/>
          </a:p>
          <a:p>
            <a:pPr marL="457200" lvl="0" indent="-342900" algn="l" rtl="0">
              <a:spcBef>
                <a:spcPts val="0"/>
              </a:spcBef>
              <a:spcAft>
                <a:spcPts val="0"/>
              </a:spcAft>
              <a:buSzPts val="1800"/>
              <a:buChar char="●"/>
            </a:pPr>
            <a:r>
              <a:rPr lang="en" dirty="0"/>
              <a:t>Celebrity Photography</a:t>
            </a:r>
            <a:endParaRPr dirty="0"/>
          </a:p>
        </p:txBody>
      </p:sp>
      <p:sp>
        <p:nvSpPr>
          <p:cNvPr id="71" name="Google Shape;71;p14"/>
          <p:cNvSpPr txBox="1">
            <a:spLocks noGrp="1"/>
          </p:cNvSpPr>
          <p:nvPr>
            <p:ph type="body" idx="1"/>
          </p:nvPr>
        </p:nvSpPr>
        <p:spPr>
          <a:xfrm>
            <a:off x="371925" y="4508107"/>
            <a:ext cx="3814200" cy="2092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CEO/COO  of company</a:t>
            </a:r>
            <a:endParaRPr/>
          </a:p>
          <a:p>
            <a:pPr marL="457200" lvl="0" indent="-342900" algn="l" rtl="0">
              <a:spcBef>
                <a:spcPts val="0"/>
              </a:spcBef>
              <a:spcAft>
                <a:spcPts val="0"/>
              </a:spcAft>
              <a:buSzPts val="1800"/>
              <a:buChar char="●"/>
            </a:pPr>
            <a:r>
              <a:rPr lang="en"/>
              <a:t>Photographers - Freelance, Employees</a:t>
            </a:r>
            <a:endParaRPr/>
          </a:p>
          <a:p>
            <a:pPr marL="457200" lvl="0" indent="-342900" algn="l" rtl="0">
              <a:spcBef>
                <a:spcPts val="0"/>
              </a:spcBef>
              <a:spcAft>
                <a:spcPts val="0"/>
              </a:spcAft>
              <a:buSzPts val="1800"/>
              <a:buChar char="●"/>
            </a:pPr>
            <a:r>
              <a:rPr lang="en"/>
              <a:t>News Agencies / Consumers</a:t>
            </a:r>
            <a:endParaRPr/>
          </a:p>
        </p:txBody>
      </p:sp>
      <p:pic>
        <p:nvPicPr>
          <p:cNvPr id="72" name="Google Shape;72;p14"/>
          <p:cNvPicPr preferRelativeResize="0"/>
          <p:nvPr/>
        </p:nvPicPr>
        <p:blipFill>
          <a:blip r:embed="rId3">
            <a:alphaModFix/>
          </a:blip>
          <a:stretch>
            <a:fillRect/>
          </a:stretch>
        </p:blipFill>
        <p:spPr>
          <a:xfrm>
            <a:off x="4724550" y="3891563"/>
            <a:ext cx="3314700" cy="148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solidFill>
              </a:rPr>
              <a:t>Brief History</a:t>
            </a:r>
            <a:endParaRPr dirty="0">
              <a:solidFill>
                <a:schemeClr val="accent5"/>
              </a:solidFill>
            </a:endParaRPr>
          </a:p>
        </p:txBody>
      </p:sp>
      <p:sp>
        <p:nvSpPr>
          <p:cNvPr id="78" name="Google Shape;78;p15"/>
          <p:cNvSpPr txBox="1">
            <a:spLocks noGrp="1"/>
          </p:cNvSpPr>
          <p:nvPr>
            <p:ph type="body" idx="1"/>
          </p:nvPr>
        </p:nvSpPr>
        <p:spPr>
          <a:xfrm>
            <a:off x="311700" y="1645425"/>
            <a:ext cx="5291400" cy="444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“Gold Rush” Era vs. Great Recession and Rise of Online Media</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Freelance to Multinational Agencies</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Citizen Photography</a:t>
            </a:r>
            <a:endParaRPr/>
          </a:p>
        </p:txBody>
      </p:sp>
      <p:pic>
        <p:nvPicPr>
          <p:cNvPr id="79" name="Google Shape;79;p15"/>
          <p:cNvPicPr preferRelativeResize="0"/>
          <p:nvPr/>
        </p:nvPicPr>
        <p:blipFill>
          <a:blip r:embed="rId3">
            <a:alphaModFix/>
          </a:blip>
          <a:stretch>
            <a:fillRect/>
          </a:stretch>
        </p:blipFill>
        <p:spPr>
          <a:xfrm>
            <a:off x="5651375" y="2211118"/>
            <a:ext cx="3100076" cy="243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solidFill>
              </a:rPr>
              <a:t>Business Problem and Research Question</a:t>
            </a:r>
            <a:endParaRPr dirty="0">
              <a:solidFill>
                <a:schemeClr val="accent5"/>
              </a:solidFill>
            </a:endParaRPr>
          </a:p>
        </p:txBody>
      </p:sp>
      <p:sp>
        <p:nvSpPr>
          <p:cNvPr id="85" name="Google Shape;85;p16"/>
          <p:cNvSpPr txBox="1">
            <a:spLocks noGrp="1"/>
          </p:cNvSpPr>
          <p:nvPr>
            <p:ph type="body" idx="1"/>
          </p:nvPr>
        </p:nvSpPr>
        <p:spPr>
          <a:xfrm>
            <a:off x="311700" y="1645433"/>
            <a:ext cx="8520600" cy="44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Core Problem: </a:t>
            </a:r>
            <a:r>
              <a:rPr lang="en"/>
              <a:t>To Most Efficiently Utilize Paparazzi’s Time to Capture Valuable Celebrity Photos</a:t>
            </a:r>
            <a:endParaRPr/>
          </a:p>
          <a:p>
            <a:pPr marL="0" lvl="0" indent="0" algn="l" rtl="0">
              <a:spcBef>
                <a:spcPts val="1600"/>
              </a:spcBef>
              <a:spcAft>
                <a:spcPts val="0"/>
              </a:spcAft>
              <a:buNone/>
            </a:pPr>
            <a:r>
              <a:rPr lang="en" i="1"/>
              <a:t>Time</a:t>
            </a:r>
            <a:endParaRPr i="1"/>
          </a:p>
          <a:p>
            <a:pPr marL="914400" lvl="0" indent="-342900" algn="l" rtl="0">
              <a:spcBef>
                <a:spcPts val="1600"/>
              </a:spcBef>
              <a:spcAft>
                <a:spcPts val="0"/>
              </a:spcAft>
              <a:buSzPts val="1800"/>
              <a:buChar char="●"/>
            </a:pPr>
            <a:r>
              <a:rPr lang="en"/>
              <a:t>Idling time - waiting and traveling</a:t>
            </a:r>
            <a:endParaRPr/>
          </a:p>
          <a:p>
            <a:pPr marL="914400" lvl="0" indent="-342900" algn="l" rtl="0">
              <a:spcBef>
                <a:spcPts val="0"/>
              </a:spcBef>
              <a:spcAft>
                <a:spcPts val="0"/>
              </a:spcAft>
              <a:buSzPts val="1800"/>
              <a:buChar char="●"/>
            </a:pPr>
            <a:r>
              <a:rPr lang="en"/>
              <a:t>Number of other paparazzi or citizen photographers in same area</a:t>
            </a:r>
            <a:endParaRPr/>
          </a:p>
          <a:p>
            <a:pPr marL="914400" lvl="0" indent="-342900" algn="l" rtl="0">
              <a:spcBef>
                <a:spcPts val="0"/>
              </a:spcBef>
              <a:spcAft>
                <a:spcPts val="0"/>
              </a:spcAft>
              <a:buSzPts val="1800"/>
              <a:buChar char="●"/>
            </a:pPr>
            <a:r>
              <a:rPr lang="en" b="1"/>
              <a:t>Where should the paparazzi be and at what time?</a:t>
            </a:r>
            <a:endParaRPr b="1"/>
          </a:p>
          <a:p>
            <a:pPr marL="0" lvl="0" indent="0" algn="l" rtl="0">
              <a:spcBef>
                <a:spcPts val="1600"/>
              </a:spcBef>
              <a:spcAft>
                <a:spcPts val="0"/>
              </a:spcAft>
              <a:buNone/>
            </a:pPr>
            <a:r>
              <a:rPr lang="en" i="1"/>
              <a:t>Valuable Content</a:t>
            </a:r>
            <a:endParaRPr i="1"/>
          </a:p>
          <a:p>
            <a:pPr marL="914400" lvl="0" indent="-342900" algn="l" rtl="0">
              <a:spcBef>
                <a:spcPts val="1600"/>
              </a:spcBef>
              <a:spcAft>
                <a:spcPts val="0"/>
              </a:spcAft>
              <a:buSzPts val="1800"/>
              <a:buChar char="●"/>
            </a:pPr>
            <a:r>
              <a:rPr lang="en"/>
              <a:t>High value photos depend on speed at which they can be distributed</a:t>
            </a:r>
            <a:endParaRPr/>
          </a:p>
          <a:p>
            <a:pPr marL="914400" lvl="0" indent="-342900" algn="l" rtl="0">
              <a:spcBef>
                <a:spcPts val="0"/>
              </a:spcBef>
              <a:spcAft>
                <a:spcPts val="0"/>
              </a:spcAft>
              <a:buSzPts val="1800"/>
              <a:buChar char="●"/>
            </a:pPr>
            <a:r>
              <a:rPr lang="en"/>
              <a:t>Celebrity popularity</a:t>
            </a:r>
            <a:endParaRPr/>
          </a:p>
          <a:p>
            <a:pPr marL="914400" lvl="0" indent="-342900" algn="l" rtl="0">
              <a:spcBef>
                <a:spcPts val="0"/>
              </a:spcBef>
              <a:spcAft>
                <a:spcPts val="0"/>
              </a:spcAft>
              <a:buSzPts val="1800"/>
              <a:buChar char="●"/>
            </a:pPr>
            <a:r>
              <a:rPr lang="en" b="1"/>
              <a:t>How to include photo value into celebrity location models?</a:t>
            </a:r>
            <a:endParaRPr b="1"/>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solidFill>
              </a:rPr>
              <a:t>Decision and Decision Maker</a:t>
            </a:r>
            <a:endParaRPr dirty="0">
              <a:solidFill>
                <a:schemeClr val="accent5"/>
              </a:solidFill>
            </a:endParaRPr>
          </a:p>
        </p:txBody>
      </p:sp>
      <p:sp>
        <p:nvSpPr>
          <p:cNvPr id="91" name="Google Shape;91;p17"/>
          <p:cNvSpPr txBox="1">
            <a:spLocks noGrp="1"/>
          </p:cNvSpPr>
          <p:nvPr>
            <p:ph type="body" idx="1"/>
          </p:nvPr>
        </p:nvSpPr>
        <p:spPr>
          <a:xfrm>
            <a:off x="311700" y="1645433"/>
            <a:ext cx="8520600" cy="44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Decision</a:t>
            </a:r>
            <a:r>
              <a:rPr lang="en"/>
              <a:t>: Should a paparazzi agency employ data science technology/methods in order to utilize paparazzi most efficiently?</a:t>
            </a:r>
            <a:endParaRPr/>
          </a:p>
          <a:p>
            <a:pPr marL="457200" lvl="0" indent="-342900" algn="l" rtl="0">
              <a:spcBef>
                <a:spcPts val="1600"/>
              </a:spcBef>
              <a:spcAft>
                <a:spcPts val="0"/>
              </a:spcAft>
              <a:buSzPts val="1800"/>
              <a:buChar char="●"/>
            </a:pPr>
            <a:r>
              <a:rPr lang="en"/>
              <a:t>Potential benefits of increased efficiency:</a:t>
            </a:r>
            <a:endParaRPr/>
          </a:p>
          <a:p>
            <a:pPr marL="914400" lvl="1" indent="-342900" algn="l" rtl="0">
              <a:spcBef>
                <a:spcPts val="0"/>
              </a:spcBef>
              <a:spcAft>
                <a:spcPts val="0"/>
              </a:spcAft>
              <a:buSzPts val="1800"/>
              <a:buChar char="○"/>
            </a:pPr>
            <a:r>
              <a:rPr lang="en" sz="1800"/>
              <a:t>Reduced costs (fewer paparazzi, less idling time)</a:t>
            </a:r>
            <a:endParaRPr sz="1800"/>
          </a:p>
          <a:p>
            <a:pPr marL="914400" lvl="1" indent="-342900" algn="l" rtl="0">
              <a:spcBef>
                <a:spcPts val="0"/>
              </a:spcBef>
              <a:spcAft>
                <a:spcPts val="0"/>
              </a:spcAft>
              <a:buSzPts val="1800"/>
              <a:buChar char="○"/>
            </a:pPr>
            <a:r>
              <a:rPr lang="en" sz="1800"/>
              <a:t>Increased revenue (producing more quality photos)</a:t>
            </a:r>
            <a:endParaRPr sz="1800"/>
          </a:p>
          <a:p>
            <a:pPr marL="0" lvl="0" indent="0" algn="l" rtl="0">
              <a:spcBef>
                <a:spcPts val="1600"/>
              </a:spcBef>
              <a:spcAft>
                <a:spcPts val="0"/>
              </a:spcAft>
              <a:buNone/>
            </a:pPr>
            <a:endParaRPr b="1"/>
          </a:p>
          <a:p>
            <a:pPr marL="0" lvl="0" indent="0" algn="l" rtl="0">
              <a:spcBef>
                <a:spcPts val="1600"/>
              </a:spcBef>
              <a:spcAft>
                <a:spcPts val="0"/>
              </a:spcAft>
              <a:buNone/>
            </a:pPr>
            <a:r>
              <a:rPr lang="en" b="1"/>
              <a:t>Decision Maker</a:t>
            </a:r>
            <a:r>
              <a:rPr lang="en"/>
              <a:t>: CEO/COO of paparazzi agency</a:t>
            </a:r>
            <a:endParaRPr/>
          </a:p>
          <a:p>
            <a:pPr marL="0" lvl="0" indent="0" algn="l" rtl="0">
              <a:spcBef>
                <a:spcPts val="1600"/>
              </a:spcBef>
              <a:spcAft>
                <a:spcPts val="1600"/>
              </a:spcAft>
              <a:buNone/>
            </a:pPr>
            <a:endParaRPr/>
          </a:p>
        </p:txBody>
      </p:sp>
      <p:pic>
        <p:nvPicPr>
          <p:cNvPr id="92" name="Google Shape;92;p17"/>
          <p:cNvPicPr preferRelativeResize="0"/>
          <p:nvPr/>
        </p:nvPicPr>
        <p:blipFill>
          <a:blip r:embed="rId3">
            <a:alphaModFix/>
          </a:blip>
          <a:stretch>
            <a:fillRect/>
          </a:stretch>
        </p:blipFill>
        <p:spPr>
          <a:xfrm>
            <a:off x="5760250" y="4043700"/>
            <a:ext cx="3072050" cy="2048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highlight>
                  <a:schemeClr val="lt1"/>
                </a:highlight>
              </a:rPr>
              <a:t>Quantitative Data Collection</a:t>
            </a:r>
            <a:endParaRPr>
              <a:solidFill>
                <a:schemeClr val="accent5"/>
              </a:solidFill>
              <a:highlight>
                <a:schemeClr val="lt1"/>
              </a:highlight>
            </a:endParaRPr>
          </a:p>
        </p:txBody>
      </p:sp>
      <p:sp>
        <p:nvSpPr>
          <p:cNvPr id="98" name="Google Shape;98;p18"/>
          <p:cNvSpPr txBox="1">
            <a:spLocks noGrp="1"/>
          </p:cNvSpPr>
          <p:nvPr>
            <p:ph type="body" idx="1"/>
          </p:nvPr>
        </p:nvSpPr>
        <p:spPr>
          <a:xfrm>
            <a:off x="311700" y="1645425"/>
            <a:ext cx="6147900" cy="444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Past photo data</a:t>
            </a:r>
            <a:endParaRPr/>
          </a:p>
          <a:p>
            <a:pPr marL="914400" lvl="1" indent="-342900" algn="l" rtl="0">
              <a:spcBef>
                <a:spcPts val="0"/>
              </a:spcBef>
              <a:spcAft>
                <a:spcPts val="0"/>
              </a:spcAft>
              <a:buSzPts val="1800"/>
              <a:buChar char="○"/>
            </a:pPr>
            <a:r>
              <a:rPr lang="en" sz="1800"/>
              <a:t>Existing first-party database </a:t>
            </a:r>
            <a:endParaRPr sz="1800" i="1"/>
          </a:p>
          <a:p>
            <a:pPr marL="914400" lvl="1" indent="-342900" algn="l" rtl="0">
              <a:spcBef>
                <a:spcPts val="0"/>
              </a:spcBef>
              <a:spcAft>
                <a:spcPts val="0"/>
              </a:spcAft>
              <a:buSzPts val="1800"/>
              <a:buChar char="○"/>
            </a:pPr>
            <a:r>
              <a:rPr lang="en" sz="1800"/>
              <a:t>Web-scrape to find photos from other companies</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
              <a:t>Large volume of  location data</a:t>
            </a:r>
            <a:endParaRPr/>
          </a:p>
          <a:p>
            <a:pPr marL="914400" lvl="1" indent="-342900" algn="l" rtl="0">
              <a:spcBef>
                <a:spcPts val="0"/>
              </a:spcBef>
              <a:spcAft>
                <a:spcPts val="0"/>
              </a:spcAft>
              <a:buSzPts val="1800"/>
              <a:buChar char="○"/>
            </a:pPr>
            <a:r>
              <a:rPr lang="en" sz="1800"/>
              <a:t>Instagram photos </a:t>
            </a:r>
            <a:endParaRPr sz="1800" i="1"/>
          </a:p>
          <a:p>
            <a:pPr marL="914400" lvl="1" indent="-342900" algn="l" rtl="0">
              <a:spcBef>
                <a:spcPts val="0"/>
              </a:spcBef>
              <a:spcAft>
                <a:spcPts val="0"/>
              </a:spcAft>
              <a:buSzPts val="1800"/>
              <a:buChar char="○"/>
            </a:pPr>
            <a:r>
              <a:rPr lang="en" sz="1800"/>
              <a:t>Natural language processing of tweets and articles</a:t>
            </a:r>
            <a:endParaRPr sz="1800"/>
          </a:p>
          <a:p>
            <a:pPr marL="914400" lvl="1" indent="-342900" algn="l" rtl="0">
              <a:spcBef>
                <a:spcPts val="0"/>
              </a:spcBef>
              <a:spcAft>
                <a:spcPts val="0"/>
              </a:spcAft>
              <a:buSzPts val="1800"/>
              <a:buChar char="○"/>
            </a:pPr>
            <a:r>
              <a:rPr lang="en" sz="1800"/>
              <a:t>Filming locations</a:t>
            </a:r>
            <a:endParaRPr sz="1800"/>
          </a:p>
          <a:p>
            <a:pPr marL="914400" lvl="1" indent="-342900" algn="l" rtl="0">
              <a:spcBef>
                <a:spcPts val="0"/>
              </a:spcBef>
              <a:spcAft>
                <a:spcPts val="0"/>
              </a:spcAft>
              <a:buSzPts val="1800"/>
              <a:buChar char="○"/>
            </a:pPr>
            <a:r>
              <a:rPr lang="en" sz="1800"/>
              <a:t>Celebrity websites</a:t>
            </a:r>
            <a:endParaRPr sz="1800" i="1"/>
          </a:p>
          <a:p>
            <a:pPr marL="0" lvl="0" indent="0" algn="l" rtl="0">
              <a:spcBef>
                <a:spcPts val="0"/>
              </a:spcBef>
              <a:spcAft>
                <a:spcPts val="0"/>
              </a:spcAft>
              <a:buNone/>
            </a:pPr>
            <a:endParaRPr/>
          </a:p>
          <a:p>
            <a:pPr marL="0" lvl="0" indent="0" algn="l" rtl="0">
              <a:spcBef>
                <a:spcPts val="0"/>
              </a:spcBef>
              <a:spcAft>
                <a:spcPts val="1600"/>
              </a:spcAft>
              <a:buNone/>
            </a:pPr>
            <a:endParaRPr/>
          </a:p>
        </p:txBody>
      </p:sp>
      <p:pic>
        <p:nvPicPr>
          <p:cNvPr id="99" name="Google Shape;99;p18"/>
          <p:cNvPicPr preferRelativeResize="0"/>
          <p:nvPr/>
        </p:nvPicPr>
        <p:blipFill>
          <a:blip r:embed="rId3">
            <a:alphaModFix/>
          </a:blip>
          <a:stretch>
            <a:fillRect/>
          </a:stretch>
        </p:blipFill>
        <p:spPr>
          <a:xfrm>
            <a:off x="7006876" y="1645430"/>
            <a:ext cx="1475525" cy="2185682"/>
          </a:xfrm>
          <a:prstGeom prst="rect">
            <a:avLst/>
          </a:prstGeom>
          <a:noFill/>
          <a:ln>
            <a:noFill/>
          </a:ln>
        </p:spPr>
      </p:pic>
      <p:pic>
        <p:nvPicPr>
          <p:cNvPr id="100" name="Google Shape;100;p18"/>
          <p:cNvPicPr preferRelativeResize="0"/>
          <p:nvPr/>
        </p:nvPicPr>
        <p:blipFill>
          <a:blip r:embed="rId4">
            <a:alphaModFix/>
          </a:blip>
          <a:stretch>
            <a:fillRect/>
          </a:stretch>
        </p:blipFill>
        <p:spPr>
          <a:xfrm>
            <a:off x="7006875" y="3878450"/>
            <a:ext cx="1475526" cy="2213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highlight>
                  <a:schemeClr val="lt1"/>
                </a:highlight>
              </a:rPr>
              <a:t>Qualitative Data Collection</a:t>
            </a:r>
            <a:endParaRPr>
              <a:solidFill>
                <a:schemeClr val="accent5"/>
              </a:solidFill>
              <a:highlight>
                <a:schemeClr val="lt1"/>
              </a:highlight>
            </a:endParaRPr>
          </a:p>
        </p:txBody>
      </p:sp>
      <p:sp>
        <p:nvSpPr>
          <p:cNvPr id="106" name="Google Shape;106;p19"/>
          <p:cNvSpPr txBox="1">
            <a:spLocks noGrp="1"/>
          </p:cNvSpPr>
          <p:nvPr>
            <p:ph type="body" idx="1"/>
          </p:nvPr>
        </p:nvSpPr>
        <p:spPr>
          <a:xfrm>
            <a:off x="311700" y="1645433"/>
            <a:ext cx="8520600" cy="444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Interview paparazzi</a:t>
            </a:r>
            <a:endParaRPr/>
          </a:p>
          <a:p>
            <a:pPr marL="914400" lvl="1" indent="-342900" algn="l" rtl="0">
              <a:spcBef>
                <a:spcPts val="0"/>
              </a:spcBef>
              <a:spcAft>
                <a:spcPts val="0"/>
              </a:spcAft>
              <a:buSzPts val="1800"/>
              <a:buChar char="○"/>
            </a:pPr>
            <a:r>
              <a:rPr lang="en" sz="1800"/>
              <a:t>What makes a profitable photo?</a:t>
            </a:r>
            <a:endParaRPr sz="1800"/>
          </a:p>
          <a:p>
            <a:pPr marL="914400" lvl="1" indent="-342900" algn="l" rtl="0">
              <a:spcBef>
                <a:spcPts val="0"/>
              </a:spcBef>
              <a:spcAft>
                <a:spcPts val="0"/>
              </a:spcAft>
              <a:buSzPts val="1800"/>
              <a:buChar char="○"/>
            </a:pPr>
            <a:r>
              <a:rPr lang="en" sz="1800"/>
              <a:t>How to determine popular and unpopular locations?</a:t>
            </a:r>
            <a:endParaRPr sz="1800"/>
          </a:p>
          <a:p>
            <a:pPr marL="914400" lvl="1" indent="-342900" algn="l" rtl="0">
              <a:spcBef>
                <a:spcPts val="0"/>
              </a:spcBef>
              <a:spcAft>
                <a:spcPts val="0"/>
              </a:spcAft>
              <a:buSzPts val="1800"/>
              <a:buChar char="○"/>
            </a:pPr>
            <a:r>
              <a:rPr lang="en" sz="1800"/>
              <a:t>How to determine popularity of celebrities?</a:t>
            </a:r>
            <a:endParaRPr sz="1800"/>
          </a:p>
          <a:p>
            <a:pPr marL="914400" lvl="1" indent="-342900" algn="l" rtl="0">
              <a:spcBef>
                <a:spcPts val="0"/>
              </a:spcBef>
              <a:spcAft>
                <a:spcPts val="0"/>
              </a:spcAft>
              <a:buSzPts val="1800"/>
              <a:buChar char="○"/>
            </a:pPr>
            <a:r>
              <a:rPr lang="en" sz="1800"/>
              <a:t>What has enabled them to be successful in the past?</a:t>
            </a:r>
            <a:endParaRPr sz="1800"/>
          </a:p>
          <a:p>
            <a:pPr marL="914400" lvl="1" indent="-342900" algn="l" rtl="0">
              <a:spcBef>
                <a:spcPts val="0"/>
              </a:spcBef>
              <a:spcAft>
                <a:spcPts val="0"/>
              </a:spcAft>
              <a:buSzPts val="1800"/>
              <a:buChar char="○"/>
            </a:pPr>
            <a:r>
              <a:rPr lang="en" sz="1800"/>
              <a:t>What has hindered their success in the past?</a:t>
            </a:r>
            <a:endParaRPr sz="1800"/>
          </a:p>
          <a:p>
            <a:pPr marL="9144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pic>
        <p:nvPicPr>
          <p:cNvPr id="107" name="Google Shape;107;p19"/>
          <p:cNvPicPr preferRelativeResize="0"/>
          <p:nvPr/>
        </p:nvPicPr>
        <p:blipFill>
          <a:blip r:embed="rId3">
            <a:alphaModFix/>
          </a:blip>
          <a:stretch>
            <a:fillRect/>
          </a:stretch>
        </p:blipFill>
        <p:spPr>
          <a:xfrm>
            <a:off x="2718875" y="4025424"/>
            <a:ext cx="3516675" cy="234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highlight>
                  <a:schemeClr val="lt1"/>
                </a:highlight>
              </a:rPr>
              <a:t>Modeling Locations</a:t>
            </a:r>
            <a:endParaRPr>
              <a:solidFill>
                <a:schemeClr val="accent5"/>
              </a:solidFill>
              <a:highlight>
                <a:schemeClr val="lt1"/>
              </a:highlight>
            </a:endParaRPr>
          </a:p>
        </p:txBody>
      </p:sp>
      <p:sp>
        <p:nvSpPr>
          <p:cNvPr id="113" name="Google Shape;113;p20"/>
          <p:cNvSpPr txBox="1">
            <a:spLocks noGrp="1"/>
          </p:cNvSpPr>
          <p:nvPr>
            <p:ph type="body" idx="1"/>
          </p:nvPr>
        </p:nvSpPr>
        <p:spPr>
          <a:xfrm>
            <a:off x="201875" y="1356875"/>
            <a:ext cx="8116800" cy="5406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Our plan is to use a multi-pronged approach to</a:t>
            </a:r>
            <a:br>
              <a:rPr lang="en"/>
            </a:br>
            <a:r>
              <a:rPr lang="en"/>
              <a:t> generating our models.</a:t>
            </a:r>
            <a:br>
              <a:rPr lang="en"/>
            </a:br>
            <a:endParaRPr/>
          </a:p>
          <a:p>
            <a:pPr marL="457200" lvl="0" indent="-342900" algn="l" rtl="0">
              <a:spcBef>
                <a:spcPts val="0"/>
              </a:spcBef>
              <a:spcAft>
                <a:spcPts val="0"/>
              </a:spcAft>
              <a:buSzPts val="1800"/>
              <a:buChar char="●"/>
            </a:pPr>
            <a:r>
              <a:rPr lang="en"/>
              <a:t>Considering our data collection processes and </a:t>
            </a:r>
            <a:br>
              <a:rPr lang="en"/>
            </a:br>
            <a:r>
              <a:rPr lang="en"/>
              <a:t>past research, we plan on employing the following techniques:</a:t>
            </a:r>
            <a:endParaRPr/>
          </a:p>
          <a:p>
            <a:pPr marL="914400" lvl="1" indent="-317500" algn="l" rtl="0">
              <a:spcBef>
                <a:spcPts val="0"/>
              </a:spcBef>
              <a:spcAft>
                <a:spcPts val="0"/>
              </a:spcAft>
              <a:buSzPts val="1400"/>
              <a:buChar char="○"/>
            </a:pPr>
            <a:r>
              <a:rPr lang="en"/>
              <a:t>K-means clustering algorithm</a:t>
            </a:r>
            <a:endParaRPr/>
          </a:p>
          <a:p>
            <a:pPr marL="1371600" lvl="2" indent="-317500" algn="l" rtl="0">
              <a:spcBef>
                <a:spcPts val="0"/>
              </a:spcBef>
              <a:spcAft>
                <a:spcPts val="0"/>
              </a:spcAft>
              <a:buSzPts val="1400"/>
              <a:buChar char="■"/>
            </a:pPr>
            <a:r>
              <a:rPr lang="en"/>
              <a:t>Group different types of locations based on their innate characteristics such as type of establishment, neighborhood, number of previous visits, etc.</a:t>
            </a:r>
            <a:endParaRPr/>
          </a:p>
          <a:p>
            <a:pPr marL="914400" lvl="1" indent="-317500" algn="l" rtl="0">
              <a:spcBef>
                <a:spcPts val="0"/>
              </a:spcBef>
              <a:spcAft>
                <a:spcPts val="0"/>
              </a:spcAft>
              <a:buSzPts val="1400"/>
              <a:buChar char="○"/>
            </a:pPr>
            <a:r>
              <a:rPr lang="en"/>
              <a:t>Hidden Markov Model</a:t>
            </a:r>
            <a:endParaRPr/>
          </a:p>
          <a:p>
            <a:pPr marL="1371600" lvl="2" indent="-317500" algn="l" rtl="0">
              <a:spcBef>
                <a:spcPts val="0"/>
              </a:spcBef>
              <a:spcAft>
                <a:spcPts val="0"/>
              </a:spcAft>
              <a:buSzPts val="1400"/>
              <a:buChar char="■"/>
            </a:pPr>
            <a:r>
              <a:rPr lang="en"/>
              <a:t>Model of where celebrity is at a given time, as it allows us to project the spatio-temporal positions of celebrities.</a:t>
            </a:r>
            <a:endParaRPr/>
          </a:p>
          <a:p>
            <a:pPr marL="914400" lvl="1" indent="-317500" algn="l" rtl="0">
              <a:spcBef>
                <a:spcPts val="0"/>
              </a:spcBef>
              <a:spcAft>
                <a:spcPts val="0"/>
              </a:spcAft>
              <a:buSzPts val="1400"/>
              <a:buChar char="○"/>
            </a:pPr>
            <a:r>
              <a:rPr lang="en"/>
              <a:t>Sub-Trajectory Synthesis</a:t>
            </a:r>
            <a:endParaRPr/>
          </a:p>
          <a:p>
            <a:pPr marL="1371600" lvl="2" indent="-317500" algn="l" rtl="0">
              <a:spcBef>
                <a:spcPts val="0"/>
              </a:spcBef>
              <a:spcAft>
                <a:spcPts val="1600"/>
              </a:spcAft>
              <a:buSzPts val="1400"/>
              <a:buChar char="■"/>
            </a:pPr>
            <a:r>
              <a:rPr lang="en"/>
              <a:t>Converts historical location trends into “synthesized location trajectories” and will allow us to consider various patterns of movement as well as maintain the privacy of our data, in case of a company data leak, as it uses fewer location points than a traditional data model. </a:t>
            </a:r>
            <a:endParaRPr/>
          </a:p>
        </p:txBody>
      </p:sp>
      <p:pic>
        <p:nvPicPr>
          <p:cNvPr id="114" name="Google Shape;114;p20"/>
          <p:cNvPicPr preferRelativeResize="0"/>
          <p:nvPr/>
        </p:nvPicPr>
        <p:blipFill>
          <a:blip r:embed="rId3">
            <a:alphaModFix/>
          </a:blip>
          <a:stretch>
            <a:fillRect/>
          </a:stretch>
        </p:blipFill>
        <p:spPr>
          <a:xfrm>
            <a:off x="5824850" y="248225"/>
            <a:ext cx="3319149" cy="2307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accent5"/>
                </a:solidFill>
                <a:highlight>
                  <a:schemeClr val="lt1"/>
                </a:highlight>
              </a:rPr>
              <a:t>Modeling Where To Go Based On Celebrity Value</a:t>
            </a:r>
            <a:endParaRPr/>
          </a:p>
        </p:txBody>
      </p:sp>
      <p:sp>
        <p:nvSpPr>
          <p:cNvPr id="120" name="Google Shape;120;p21"/>
          <p:cNvSpPr txBox="1">
            <a:spLocks noGrp="1"/>
          </p:cNvSpPr>
          <p:nvPr>
            <p:ph type="body" idx="1"/>
          </p:nvPr>
        </p:nvSpPr>
        <p:spPr>
          <a:xfrm>
            <a:off x="152975" y="1356875"/>
            <a:ext cx="8804100" cy="528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also plan to model the value of seeing a </a:t>
            </a:r>
            <a:br>
              <a:rPr lang="en"/>
            </a:br>
            <a:r>
              <a:rPr lang="en"/>
              <a:t>particular celebrity.</a:t>
            </a:r>
            <a:endParaRPr/>
          </a:p>
          <a:p>
            <a:pPr marL="457200" lvl="0" indent="-342900" algn="l" rtl="0">
              <a:spcBef>
                <a:spcPts val="0"/>
              </a:spcBef>
              <a:spcAft>
                <a:spcPts val="0"/>
              </a:spcAft>
              <a:buSzPts val="1800"/>
              <a:buChar char="●"/>
            </a:pPr>
            <a:r>
              <a:rPr lang="en"/>
              <a:t>To better place our photographers, we need to</a:t>
            </a:r>
            <a:br>
              <a:rPr lang="en"/>
            </a:br>
            <a:r>
              <a:rPr lang="en"/>
              <a:t>understand which celebrities should be </a:t>
            </a:r>
            <a:br>
              <a:rPr lang="en"/>
            </a:br>
            <a:r>
              <a:rPr lang="en"/>
              <a:t>targeted by our paparazzi.</a:t>
            </a:r>
            <a:endParaRPr/>
          </a:p>
          <a:p>
            <a:pPr marL="457200" lvl="0" indent="-342900" algn="l" rtl="0">
              <a:spcBef>
                <a:spcPts val="0"/>
              </a:spcBef>
              <a:spcAft>
                <a:spcPts val="0"/>
              </a:spcAft>
              <a:buSzPts val="1800"/>
              <a:buChar char="●"/>
            </a:pPr>
            <a:r>
              <a:rPr lang="en"/>
              <a:t>To tackle this, we’ll combine the </a:t>
            </a:r>
            <a:br>
              <a:rPr lang="en"/>
            </a:br>
            <a:r>
              <a:rPr lang="en"/>
              <a:t>following methods:</a:t>
            </a:r>
            <a:endParaRPr/>
          </a:p>
          <a:p>
            <a:pPr marL="914400" lvl="1" indent="-317500" algn="l" rtl="0">
              <a:spcBef>
                <a:spcPts val="0"/>
              </a:spcBef>
              <a:spcAft>
                <a:spcPts val="0"/>
              </a:spcAft>
              <a:buSzPts val="1400"/>
              <a:buChar char="○"/>
            </a:pPr>
            <a:r>
              <a:rPr lang="en"/>
              <a:t>K-means clustering of different types of celebrities.</a:t>
            </a:r>
            <a:endParaRPr/>
          </a:p>
          <a:p>
            <a:pPr marL="1371600" lvl="2" indent="-317500" algn="l" rtl="0">
              <a:spcBef>
                <a:spcPts val="0"/>
              </a:spcBef>
              <a:spcAft>
                <a:spcPts val="0"/>
              </a:spcAft>
              <a:buSzPts val="1400"/>
              <a:buChar char="■"/>
            </a:pPr>
            <a:r>
              <a:rPr lang="en"/>
              <a:t>Formalize celebrity groupings and develop clusters  of celebrity quality for each celebrity, based on their popularity and fame.</a:t>
            </a:r>
            <a:endParaRPr/>
          </a:p>
          <a:p>
            <a:pPr marL="914400" lvl="1" indent="-317500" algn="l" rtl="0">
              <a:spcBef>
                <a:spcPts val="0"/>
              </a:spcBef>
              <a:spcAft>
                <a:spcPts val="0"/>
              </a:spcAft>
              <a:buSzPts val="1400"/>
              <a:buChar char="○"/>
            </a:pPr>
            <a:r>
              <a:rPr lang="en"/>
              <a:t>Gradient Boosting Machine Learning Models</a:t>
            </a:r>
            <a:endParaRPr/>
          </a:p>
          <a:p>
            <a:pPr marL="1371600" lvl="2" indent="-317500" algn="l" rtl="0">
              <a:spcBef>
                <a:spcPts val="0"/>
              </a:spcBef>
              <a:spcAft>
                <a:spcPts val="0"/>
              </a:spcAft>
              <a:buSzPts val="1400"/>
              <a:buChar char="■"/>
            </a:pPr>
            <a:r>
              <a:rPr lang="en"/>
              <a:t>A statistical method that uses decision trees to provide a regression based approach to predicting a value, in our case, how much a photo of a celebrity is worth.</a:t>
            </a:r>
            <a:endParaRPr/>
          </a:p>
          <a:p>
            <a:pPr marL="457200" lvl="0" indent="-342900" algn="l" rtl="0">
              <a:spcBef>
                <a:spcPts val="0"/>
              </a:spcBef>
              <a:spcAft>
                <a:spcPts val="0"/>
              </a:spcAft>
              <a:buSzPts val="1800"/>
              <a:buChar char="●"/>
            </a:pPr>
            <a:r>
              <a:rPr lang="en"/>
              <a:t>Using the aforementioned clusters, and historical data on company photo sales, we can predict exactly how much a potential future photo will sell for and thus, let us know where to send photographers to maximize profits.</a:t>
            </a:r>
            <a:endParaRPr/>
          </a:p>
          <a:p>
            <a:pPr marL="0" lvl="0" indent="0" algn="l" rtl="0">
              <a:spcBef>
                <a:spcPts val="1600"/>
              </a:spcBef>
              <a:spcAft>
                <a:spcPts val="1600"/>
              </a:spcAft>
              <a:buNone/>
            </a:pPr>
            <a:endParaRPr/>
          </a:p>
        </p:txBody>
      </p:sp>
      <p:pic>
        <p:nvPicPr>
          <p:cNvPr id="121" name="Google Shape;121;p21"/>
          <p:cNvPicPr preferRelativeResize="0"/>
          <p:nvPr/>
        </p:nvPicPr>
        <p:blipFill>
          <a:blip r:embed="rId3">
            <a:alphaModFix/>
          </a:blip>
          <a:stretch>
            <a:fillRect/>
          </a:stretch>
        </p:blipFill>
        <p:spPr>
          <a:xfrm>
            <a:off x="5727750" y="1356875"/>
            <a:ext cx="2685325" cy="2414075"/>
          </a:xfrm>
          <a:prstGeom prst="rect">
            <a:avLst/>
          </a:prstGeom>
          <a:noFill/>
          <a:ln>
            <a:noFill/>
          </a:ln>
        </p:spPr>
      </p:pic>
    </p:spTree>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3502</Words>
  <Application>Microsoft Office PowerPoint</Application>
  <PresentationFormat>On-screen Show (4:3)</PresentationFormat>
  <Paragraphs>255</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Georgia</vt:lpstr>
      <vt:lpstr>Montserrat</vt:lpstr>
      <vt:lpstr>Arial</vt:lpstr>
      <vt:lpstr>Oswald</vt:lpstr>
      <vt:lpstr>Playfair Display</vt:lpstr>
      <vt:lpstr>Pop</vt:lpstr>
      <vt:lpstr>Celebrity Location Identification for Paparazzi  (C.L.I.P.)</vt:lpstr>
      <vt:lpstr>Overview</vt:lpstr>
      <vt:lpstr>Brief History</vt:lpstr>
      <vt:lpstr>Business Problem and Research Question</vt:lpstr>
      <vt:lpstr>Decision and Decision Maker</vt:lpstr>
      <vt:lpstr>Quantitative Data Collection</vt:lpstr>
      <vt:lpstr>Qualitative Data Collection</vt:lpstr>
      <vt:lpstr>Modeling Locations</vt:lpstr>
      <vt:lpstr>Modeling Where To Go Based On Celebrity Value</vt:lpstr>
      <vt:lpstr>Decision</vt:lpstr>
      <vt:lpstr>The Impact and Response of Data Science for Paparazzi</vt:lpstr>
      <vt:lpstr>Challenges to Overcome</vt:lpstr>
      <vt:lpstr>What’s Next?</vt:lpstr>
      <vt:lpstr>Questions?</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Celebrity Location Identification for Paparazzi  (C.L.I.P.)</dc:title>
  <cp:lastModifiedBy>John Lee</cp:lastModifiedBy>
  <cp:revision>1</cp:revision>
  <dcterms:modified xsi:type="dcterms:W3CDTF">2020-05-01T17:32:41Z</dcterms:modified>
</cp:coreProperties>
</file>